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62" r:id="rId6"/>
    <p:sldId id="263" r:id="rId7"/>
    <p:sldId id="264" r:id="rId8"/>
    <p:sldId id="265" r:id="rId9"/>
    <p:sldId id="274" r:id="rId10"/>
    <p:sldId id="267" r:id="rId11"/>
    <p:sldId id="271" r:id="rId12"/>
    <p:sldId id="268" r:id="rId13"/>
    <p:sldId id="269" r:id="rId14"/>
    <p:sldId id="272" r:id="rId15"/>
    <p:sldId id="257"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79" autoAdjust="0"/>
    <p:restoredTop sz="94660"/>
  </p:normalViewPr>
  <p:slideViewPr>
    <p:cSldViewPr snapToGrid="0" snapToObjects="1">
      <p:cViewPr varScale="1">
        <p:scale>
          <a:sx n="108" d="100"/>
          <a:sy n="108" d="100"/>
        </p:scale>
        <p:origin x="133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1/31/2017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dirty="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1/31/2017</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1/31/2017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1/31/2017</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1/31/2017</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1/31/2017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1/31/2017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1/31/2017</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1/31/2017</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ap@wbfinancialadvisor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solidFill>
                  <a:schemeClr val="accent3">
                    <a:lumMod val="75000"/>
                  </a:schemeClr>
                </a:solidFill>
              </a:rPr>
              <a:t>CAUSEWAY OFFICE CENTER</a:t>
            </a:r>
          </a:p>
        </p:txBody>
      </p:sp>
      <p:sp>
        <p:nvSpPr>
          <p:cNvPr id="3" name="Subtitle 2"/>
          <p:cNvSpPr>
            <a:spLocks noGrp="1"/>
          </p:cNvSpPr>
          <p:nvPr>
            <p:ph type="subTitle" idx="1"/>
          </p:nvPr>
        </p:nvSpPr>
        <p:spPr/>
        <p:txBody>
          <a:bodyPr/>
          <a:lstStyle/>
          <a:p>
            <a:pPr algn="ctr"/>
            <a:r>
              <a:rPr lang="en-US" dirty="0"/>
              <a:t>INVESTMENT OVERVIEW</a:t>
            </a:r>
          </a:p>
        </p:txBody>
      </p:sp>
      <p:pic>
        <p:nvPicPr>
          <p:cNvPr id="8" name="Picture 7" descr="IMG_0830.jpg"/>
          <p:cNvPicPr>
            <a:picLocks noChangeAspect="1"/>
          </p:cNvPicPr>
          <p:nvPr/>
        </p:nvPicPr>
        <p:blipFill rotWithShape="1">
          <a:blip r:embed="rId2" cstate="email">
            <a:extLst>
              <a:ext uri="{28A0092B-C50C-407E-A947-70E740481C1C}">
                <a14:useLocalDpi xmlns:a14="http://schemas.microsoft.com/office/drawing/2010/main" val="0"/>
              </a:ext>
            </a:extLst>
          </a:blip>
          <a:srcRect b="19483"/>
          <a:stretch/>
        </p:blipFill>
        <p:spPr>
          <a:xfrm>
            <a:off x="273174" y="1238315"/>
            <a:ext cx="4260726" cy="2571685"/>
          </a:xfrm>
          <a:prstGeom prst="rect">
            <a:avLst/>
          </a:prstGeom>
        </p:spPr>
      </p:pic>
      <p:pic>
        <p:nvPicPr>
          <p:cNvPr id="4" name="Picture 3" descr="3118 back side view.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6791041" y="2651475"/>
            <a:ext cx="2048159" cy="1536119"/>
          </a:xfrm>
          <a:prstGeom prst="rect">
            <a:avLst/>
          </a:prstGeom>
        </p:spPr>
      </p:pic>
      <p:pic>
        <p:nvPicPr>
          <p:cNvPr id="5" name="Picture 4" descr="IMG_0831.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618347" y="467552"/>
            <a:ext cx="2056374" cy="1541526"/>
          </a:xfrm>
          <a:prstGeom prst="rect">
            <a:avLst/>
          </a:prstGeom>
        </p:spPr>
      </p:pic>
    </p:spTree>
    <p:extLst>
      <p:ext uri="{BB962C8B-B14F-4D97-AF65-F5344CB8AC3E}">
        <p14:creationId xmlns:p14="http://schemas.microsoft.com/office/powerpoint/2010/main" val="821377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STREET VIEW</a:t>
            </a:r>
          </a:p>
        </p:txBody>
      </p:sp>
      <p:pic>
        <p:nvPicPr>
          <p:cNvPr id="5" name="Picture 4" descr="3118 East side view.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360333" y="4149923"/>
            <a:ext cx="3285067" cy="2463800"/>
          </a:xfrm>
          <a:prstGeom prst="rect">
            <a:avLst/>
          </a:prstGeom>
        </p:spPr>
      </p:pic>
      <p:pic>
        <p:nvPicPr>
          <p:cNvPr id="6" name="Picture 5" descr="3118 3rd floor West view.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1300" y="4152900"/>
            <a:ext cx="3285067" cy="2463800"/>
          </a:xfrm>
          <a:prstGeom prst="rect">
            <a:avLst/>
          </a:prstGeom>
        </p:spPr>
      </p:pic>
      <p:sp>
        <p:nvSpPr>
          <p:cNvPr id="7" name="TextBox 6"/>
          <p:cNvSpPr txBox="1"/>
          <p:nvPr/>
        </p:nvSpPr>
        <p:spPr>
          <a:xfrm>
            <a:off x="4360333" y="1071771"/>
            <a:ext cx="2671233" cy="307777"/>
          </a:xfrm>
          <a:prstGeom prst="rect">
            <a:avLst/>
          </a:prstGeom>
          <a:noFill/>
        </p:spPr>
        <p:txBody>
          <a:bodyPr wrap="square" rtlCol="0">
            <a:spAutoFit/>
          </a:bodyPr>
          <a:lstStyle/>
          <a:p>
            <a:r>
              <a:rPr lang="en-US" sz="1400" dirty="0">
                <a:solidFill>
                  <a:srgbClr val="645952"/>
                </a:solidFill>
                <a:latin typeface="+mj-lt"/>
              </a:rPr>
              <a:t>Rear-end View</a:t>
            </a:r>
          </a:p>
        </p:txBody>
      </p:sp>
      <p:sp>
        <p:nvSpPr>
          <p:cNvPr id="8" name="TextBox 7"/>
          <p:cNvSpPr txBox="1"/>
          <p:nvPr/>
        </p:nvSpPr>
        <p:spPr>
          <a:xfrm>
            <a:off x="241300" y="3842146"/>
            <a:ext cx="3018367" cy="307777"/>
          </a:xfrm>
          <a:prstGeom prst="rect">
            <a:avLst/>
          </a:prstGeom>
          <a:noFill/>
        </p:spPr>
        <p:txBody>
          <a:bodyPr wrap="square" rtlCol="0">
            <a:spAutoFit/>
          </a:bodyPr>
          <a:lstStyle/>
          <a:p>
            <a:r>
              <a:rPr lang="en-US" sz="1400" dirty="0">
                <a:solidFill>
                  <a:srgbClr val="645952"/>
                </a:solidFill>
                <a:latin typeface="+mj-lt"/>
              </a:rPr>
              <a:t>West-side View</a:t>
            </a:r>
          </a:p>
        </p:txBody>
      </p:sp>
      <p:sp>
        <p:nvSpPr>
          <p:cNvPr id="9" name="TextBox 8"/>
          <p:cNvSpPr txBox="1"/>
          <p:nvPr/>
        </p:nvSpPr>
        <p:spPr>
          <a:xfrm>
            <a:off x="4360333" y="3849532"/>
            <a:ext cx="2954867" cy="307777"/>
          </a:xfrm>
          <a:prstGeom prst="rect">
            <a:avLst/>
          </a:prstGeom>
          <a:noFill/>
        </p:spPr>
        <p:txBody>
          <a:bodyPr wrap="square" rtlCol="0">
            <a:spAutoFit/>
          </a:bodyPr>
          <a:lstStyle/>
          <a:p>
            <a:r>
              <a:rPr lang="en-US" sz="1400" dirty="0">
                <a:solidFill>
                  <a:srgbClr val="645952"/>
                </a:solidFill>
                <a:latin typeface="+mj-lt"/>
              </a:rPr>
              <a:t>East-side View</a:t>
            </a:r>
          </a:p>
        </p:txBody>
      </p:sp>
      <p:pic>
        <p:nvPicPr>
          <p:cNvPr id="11" name="Picture 10" descr="3118 back side view.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360333" y="1379548"/>
            <a:ext cx="3246967" cy="2435225"/>
          </a:xfrm>
          <a:prstGeom prst="rect">
            <a:avLst/>
          </a:prstGeom>
        </p:spPr>
      </p:pic>
      <p:pic>
        <p:nvPicPr>
          <p:cNvPr id="13" name="Picture 12" descr="IMG_0830.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241300" y="1379548"/>
            <a:ext cx="3285067" cy="2462598"/>
          </a:xfrm>
          <a:prstGeom prst="rect">
            <a:avLst/>
          </a:prstGeom>
        </p:spPr>
      </p:pic>
      <p:sp>
        <p:nvSpPr>
          <p:cNvPr id="14" name="TextBox 13"/>
          <p:cNvSpPr txBox="1"/>
          <p:nvPr/>
        </p:nvSpPr>
        <p:spPr>
          <a:xfrm>
            <a:off x="241300" y="1071771"/>
            <a:ext cx="2789767" cy="307777"/>
          </a:xfrm>
          <a:prstGeom prst="rect">
            <a:avLst/>
          </a:prstGeom>
          <a:noFill/>
        </p:spPr>
        <p:txBody>
          <a:bodyPr wrap="square" rtlCol="0">
            <a:spAutoFit/>
          </a:bodyPr>
          <a:lstStyle/>
          <a:p>
            <a:r>
              <a:rPr lang="en-US" sz="1400" dirty="0">
                <a:solidFill>
                  <a:srgbClr val="645952"/>
                </a:solidFill>
                <a:latin typeface="+mj-lt"/>
              </a:rPr>
              <a:t>Front View</a:t>
            </a:r>
          </a:p>
        </p:txBody>
      </p:sp>
    </p:spTree>
    <p:extLst>
      <p:ext uri="{BB962C8B-B14F-4D97-AF65-F5344CB8AC3E}">
        <p14:creationId xmlns:p14="http://schemas.microsoft.com/office/powerpoint/2010/main" val="102435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Interior view:</a:t>
            </a:r>
          </a:p>
        </p:txBody>
      </p:sp>
      <p:pic>
        <p:nvPicPr>
          <p:cNvPr id="4" name="Content Placeholder 3" descr="3118 offcie 2nd fl  ...JPG"/>
          <p:cNvPicPr>
            <a:picLocks noGrp="1" noChangeAspect="1"/>
          </p:cNvPicPr>
          <p:nvPr>
            <p:ph idx="1"/>
          </p:nvPr>
        </p:nvPicPr>
        <p:blipFill>
          <a:blip r:embed="rId2" cstate="email">
            <a:extLst>
              <a:ext uri="{28A0092B-C50C-407E-A947-70E740481C1C}">
                <a14:useLocalDpi xmlns:a14="http://schemas.microsoft.com/office/drawing/2010/main" val="0"/>
              </a:ext>
            </a:extLst>
          </a:blip>
          <a:srcRect t="13431" b="13431"/>
          <a:stretch>
            <a:fillRect/>
          </a:stretch>
        </p:blipFill>
        <p:spPr>
          <a:xfrm>
            <a:off x="701674" y="4490103"/>
            <a:ext cx="3070412" cy="2017060"/>
          </a:xfrm>
        </p:spPr>
      </p:pic>
      <p:pic>
        <p:nvPicPr>
          <p:cNvPr id="5" name="Picture 4" descr="3118 2n dfl lobb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886074" y="1600200"/>
            <a:ext cx="2714813" cy="2036110"/>
          </a:xfrm>
          <a:prstGeom prst="rect">
            <a:avLst/>
          </a:prstGeom>
        </p:spPr>
      </p:pic>
      <p:pic>
        <p:nvPicPr>
          <p:cNvPr id="6" name="Picture 5" descr="3118 office 3rd fl ..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663887" y="4490103"/>
            <a:ext cx="2689413" cy="2017060"/>
          </a:xfrm>
          <a:prstGeom prst="rect">
            <a:avLst/>
          </a:prstGeom>
        </p:spPr>
      </p:pic>
      <p:sp>
        <p:nvSpPr>
          <p:cNvPr id="7" name="TextBox 6"/>
          <p:cNvSpPr txBox="1"/>
          <p:nvPr/>
        </p:nvSpPr>
        <p:spPr>
          <a:xfrm>
            <a:off x="4663887" y="4182326"/>
            <a:ext cx="3273426" cy="307777"/>
          </a:xfrm>
          <a:prstGeom prst="rect">
            <a:avLst/>
          </a:prstGeom>
          <a:noFill/>
        </p:spPr>
        <p:txBody>
          <a:bodyPr wrap="square" rtlCol="0">
            <a:spAutoFit/>
          </a:bodyPr>
          <a:lstStyle/>
          <a:p>
            <a:r>
              <a:rPr lang="en-US" sz="1400" dirty="0">
                <a:solidFill>
                  <a:srgbClr val="645952"/>
                </a:solidFill>
                <a:latin typeface="+mj-lt"/>
              </a:rPr>
              <a:t>Office Space</a:t>
            </a:r>
          </a:p>
        </p:txBody>
      </p:sp>
      <p:sp>
        <p:nvSpPr>
          <p:cNvPr id="8" name="TextBox 7"/>
          <p:cNvSpPr txBox="1"/>
          <p:nvPr/>
        </p:nvSpPr>
        <p:spPr>
          <a:xfrm>
            <a:off x="2886074" y="1292423"/>
            <a:ext cx="1777813" cy="307777"/>
          </a:xfrm>
          <a:prstGeom prst="rect">
            <a:avLst/>
          </a:prstGeom>
          <a:noFill/>
        </p:spPr>
        <p:txBody>
          <a:bodyPr wrap="square" rtlCol="0">
            <a:spAutoFit/>
          </a:bodyPr>
          <a:lstStyle/>
          <a:p>
            <a:r>
              <a:rPr lang="en-US" sz="1400" dirty="0">
                <a:solidFill>
                  <a:srgbClr val="645952"/>
                </a:solidFill>
                <a:latin typeface="+mj-lt"/>
              </a:rPr>
              <a:t>Lobby</a:t>
            </a:r>
          </a:p>
        </p:txBody>
      </p:sp>
      <p:sp>
        <p:nvSpPr>
          <p:cNvPr id="9" name="TextBox 8"/>
          <p:cNvSpPr txBox="1"/>
          <p:nvPr/>
        </p:nvSpPr>
        <p:spPr>
          <a:xfrm>
            <a:off x="701674" y="4182326"/>
            <a:ext cx="1916257" cy="584776"/>
          </a:xfrm>
          <a:prstGeom prst="rect">
            <a:avLst/>
          </a:prstGeom>
          <a:noFill/>
        </p:spPr>
        <p:txBody>
          <a:bodyPr wrap="square" rtlCol="0">
            <a:spAutoFit/>
          </a:bodyPr>
          <a:lstStyle/>
          <a:p>
            <a:r>
              <a:rPr lang="en-US" sz="1400" dirty="0">
                <a:solidFill>
                  <a:srgbClr val="645952"/>
                </a:solidFill>
                <a:latin typeface="+mj-lt"/>
              </a:rPr>
              <a:t>Office Space</a:t>
            </a:r>
          </a:p>
          <a:p>
            <a:endParaRPr lang="en-US" dirty="0"/>
          </a:p>
        </p:txBody>
      </p:sp>
    </p:spTree>
    <p:extLst>
      <p:ext uri="{BB962C8B-B14F-4D97-AF65-F5344CB8AC3E}">
        <p14:creationId xmlns:p14="http://schemas.microsoft.com/office/powerpoint/2010/main" val="575629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 PROPERTY ASKING PRICE- Sale Trends</a:t>
            </a:r>
          </a:p>
        </p:txBody>
      </p:sp>
      <p:sp>
        <p:nvSpPr>
          <p:cNvPr id="3" name="Content Placeholder 2"/>
          <p:cNvSpPr>
            <a:spLocks noGrp="1"/>
          </p:cNvSpPr>
          <p:nvPr>
            <p:ph idx="1"/>
          </p:nvPr>
        </p:nvSpPr>
        <p:spPr>
          <a:xfrm>
            <a:off x="271119" y="1879600"/>
            <a:ext cx="7556313" cy="4978400"/>
          </a:xfrm>
        </p:spPr>
        <p:txBody>
          <a:bodyPr>
            <a:normAutofit/>
          </a:bodyPr>
          <a:lstStyle/>
          <a:p>
            <a:pPr marL="0" indent="0" algn="just">
              <a:buNone/>
            </a:pPr>
            <a:r>
              <a:rPr lang="en-US" sz="1200" dirty="0">
                <a:solidFill>
                  <a:schemeClr val="accent3">
                    <a:lumMod val="75000"/>
                  </a:schemeClr>
                </a:solidFill>
                <a:latin typeface="+mj-lt"/>
              </a:rPr>
              <a:t>Current Clearwater market trends data indicates an increase of +2.8% in the median asking price per sq. ft. for Office properties compared to the prior 3 months, with an increase of +10.5% compared to last year's prices. County-wide, asking prices for Office properties are 3.3% higher at $122 per sq. ft. compared to the current median price of $113 per sq. ft. for Office properties in Clearwater, FL.</a:t>
            </a:r>
          </a:p>
          <a:p>
            <a:pPr marL="0" indent="0">
              <a:buNone/>
            </a:pPr>
            <a:r>
              <a:rPr lang="en-US" sz="1300" b="1" dirty="0">
                <a:latin typeface="+mj-lt"/>
              </a:rPr>
              <a:t>	Apr 16     vs. 3 mo. prior      Y-O-Y</a:t>
            </a:r>
            <a:r>
              <a:rPr lang="en-US" sz="1300" dirty="0">
                <a:latin typeface="+mj-lt"/>
              </a:rPr>
              <a:t>		</a:t>
            </a:r>
            <a:endParaRPr lang="en-US" sz="1300" b="1" dirty="0">
              <a:latin typeface="+mj-lt"/>
            </a:endParaRPr>
          </a:p>
          <a:p>
            <a:pPr>
              <a:lnSpc>
                <a:spcPct val="50000"/>
              </a:lnSpc>
            </a:pPr>
            <a:r>
              <a:rPr lang="en-US" sz="1300" b="1" dirty="0">
                <a:latin typeface="+mj-lt"/>
              </a:rPr>
              <a:t>State	</a:t>
            </a:r>
            <a:r>
              <a:rPr lang="en-US" sz="1300" dirty="0">
                <a:latin typeface="+mj-lt"/>
              </a:rPr>
              <a:t>$141.39	   +1.9%	      +4.5%	</a:t>
            </a:r>
            <a:endParaRPr lang="en-US" sz="1300" b="1" dirty="0">
              <a:latin typeface="+mj-lt"/>
            </a:endParaRPr>
          </a:p>
          <a:p>
            <a:pPr>
              <a:lnSpc>
                <a:spcPct val="50000"/>
              </a:lnSpc>
            </a:pPr>
            <a:r>
              <a:rPr lang="en-US" sz="1300" b="1" dirty="0">
                <a:latin typeface="+mj-lt"/>
              </a:rPr>
              <a:t>Metro	</a:t>
            </a:r>
            <a:r>
              <a:rPr lang="en-US" sz="1300" dirty="0">
                <a:latin typeface="+mj-lt"/>
              </a:rPr>
              <a:t>$124.93	   +1.9%	      +2.9%	</a:t>
            </a:r>
            <a:endParaRPr lang="en-US" sz="1300" b="1" dirty="0">
              <a:latin typeface="+mj-lt"/>
            </a:endParaRPr>
          </a:p>
          <a:p>
            <a:pPr>
              <a:lnSpc>
                <a:spcPct val="50000"/>
              </a:lnSpc>
            </a:pPr>
            <a:r>
              <a:rPr lang="en-US" sz="1300" b="1" dirty="0">
                <a:latin typeface="+mj-lt"/>
              </a:rPr>
              <a:t>County	</a:t>
            </a:r>
            <a:r>
              <a:rPr lang="en-US" sz="1300" dirty="0">
                <a:latin typeface="+mj-lt"/>
              </a:rPr>
              <a:t>$121.88	   +3.3%	      +11.4%	</a:t>
            </a:r>
            <a:endParaRPr lang="en-US" sz="1300" b="1" dirty="0">
              <a:latin typeface="+mj-lt"/>
            </a:endParaRPr>
          </a:p>
          <a:p>
            <a:pPr>
              <a:lnSpc>
                <a:spcPct val="50000"/>
              </a:lnSpc>
            </a:pPr>
            <a:r>
              <a:rPr lang="en-US" sz="1300" b="1" dirty="0">
                <a:latin typeface="+mj-lt"/>
              </a:rPr>
              <a:t>City	</a:t>
            </a:r>
            <a:r>
              <a:rPr lang="en-US" sz="1300" dirty="0">
                <a:latin typeface="+mj-lt"/>
              </a:rPr>
              <a:t>$112.78	   +2.8%	      +10.5%	</a:t>
            </a:r>
          </a:p>
          <a:p>
            <a:pPr marL="0" indent="0">
              <a:lnSpc>
                <a:spcPct val="50000"/>
              </a:lnSpc>
              <a:buNone/>
            </a:pPr>
            <a:endParaRPr lang="en-US" sz="1300" dirty="0">
              <a:solidFill>
                <a:schemeClr val="accent3">
                  <a:lumMod val="75000"/>
                </a:schemeClr>
              </a:solidFill>
              <a:latin typeface="+mj-lt"/>
            </a:endParaRPr>
          </a:p>
        </p:txBody>
      </p:sp>
      <p:pic>
        <p:nvPicPr>
          <p:cNvPr id="4" name="Picture 3" descr="IMG_0828.jpg"/>
          <p:cNvPicPr>
            <a:picLocks noChangeAspect="1"/>
          </p:cNvPicPr>
          <p:nvPr/>
        </p:nvPicPr>
        <p:blipFill rotWithShape="1">
          <a:blip r:embed="rId2" cstate="email">
            <a:extLst>
              <a:ext uri="{28A0092B-C50C-407E-A947-70E740481C1C}">
                <a14:useLocalDpi xmlns:a14="http://schemas.microsoft.com/office/drawing/2010/main" val="0"/>
              </a:ext>
            </a:extLst>
          </a:blip>
          <a:srcRect t="38490" b="31853"/>
          <a:stretch/>
        </p:blipFill>
        <p:spPr>
          <a:xfrm>
            <a:off x="4111988" y="4076700"/>
            <a:ext cx="5032012" cy="2654300"/>
          </a:xfrm>
          <a:prstGeom prst="rect">
            <a:avLst/>
          </a:prstGeom>
          <a:ln>
            <a:solidFill>
              <a:srgbClr val="FFFFFF"/>
            </a:solidFill>
          </a:ln>
        </p:spPr>
      </p:pic>
    </p:spTree>
    <p:extLst>
      <p:ext uri="{BB962C8B-B14F-4D97-AF65-F5344CB8AC3E}">
        <p14:creationId xmlns:p14="http://schemas.microsoft.com/office/powerpoint/2010/main" val="1081092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 VIEW</a:t>
            </a:r>
          </a:p>
        </p:txBody>
      </p:sp>
      <p:pic>
        <p:nvPicPr>
          <p:cNvPr id="8" name="Content Placeholder 7" descr="IMG_0834 (1).jpg"/>
          <p:cNvPicPr>
            <a:picLocks noGrp="1" noChangeAspect="1"/>
          </p:cNvPicPr>
          <p:nvPr>
            <p:ph idx="1"/>
          </p:nvPr>
        </p:nvPicPr>
        <p:blipFill>
          <a:blip r:embed="rId2">
            <a:extLst>
              <a:ext uri="{28A0092B-C50C-407E-A947-70E740481C1C}">
                <a14:useLocalDpi xmlns:a14="http://schemas.microsoft.com/office/drawing/2010/main" val="0"/>
              </a:ext>
            </a:extLst>
          </a:blip>
          <a:srcRect l="6860" r="6860"/>
          <a:stretch>
            <a:fillRect/>
          </a:stretch>
        </p:blipFill>
        <p:spPr>
          <a:xfrm>
            <a:off x="393728" y="1839532"/>
            <a:ext cx="6048152" cy="3317672"/>
          </a:xfrm>
        </p:spPr>
      </p:pic>
    </p:spTree>
    <p:extLst>
      <p:ext uri="{BB962C8B-B14F-4D97-AF65-F5344CB8AC3E}">
        <p14:creationId xmlns:p14="http://schemas.microsoft.com/office/powerpoint/2010/main" val="3425954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 HARBOUR STATEMENT</a:t>
            </a:r>
          </a:p>
        </p:txBody>
      </p:sp>
      <p:sp>
        <p:nvSpPr>
          <p:cNvPr id="3" name="Content Placeholder 2"/>
          <p:cNvSpPr>
            <a:spLocks noGrp="1"/>
          </p:cNvSpPr>
          <p:nvPr>
            <p:ph idx="1"/>
          </p:nvPr>
        </p:nvSpPr>
        <p:spPr>
          <a:xfrm>
            <a:off x="278986" y="1626941"/>
            <a:ext cx="7606881" cy="4886949"/>
          </a:xfrm>
        </p:spPr>
        <p:txBody>
          <a:bodyPr>
            <a:normAutofit/>
          </a:bodyPr>
          <a:lstStyle/>
          <a:p>
            <a:pPr marL="0" indent="0" algn="just">
              <a:buNone/>
            </a:pPr>
            <a:r>
              <a:rPr lang="en-US" sz="1200" dirty="0">
                <a:solidFill>
                  <a:srgbClr val="7C735D"/>
                </a:solidFill>
                <a:latin typeface="+mj-lt"/>
              </a:rPr>
              <a:t>This presentation contains “forward-looking statements” within the meaning of the Private Securities Litigation Reform Act of 1995. These forward-looking statements include statements relating to anticipated financial performance, business prospects, new developments, pending transactions and similar matters, and/or statements that use words such as "anticipates," "estimates," "expects," "intends," "believes“, “projects” and similar expressions.  These forward-looking statements are estimates reflecting the best judgment of senior management, and involve a number of risks and uncertainties that could cause actual results to differ materially from those suggested by the forward-looking statements. Other unknown or unpredictable factors also could have material adverse effects on Causeway Office future results, performance or achievements.  In light of these risks and uncertainties, the forward-looking events discussed in this presentation may not occur.  You are cautioned not to place undue reliance on these forward-looking statements, which speak only as of the date stated, or if no date is stated, as of the date of this presentation. Causeway Office is not under any obligation and does not intend to make publicly available any update or other revisions to any of the forward-looking statements contained in this presentation to reflect circumstances existing after the date of this presentation or to reflect the occurrence of future events even if experience or future events make it clear that any expected results expressed or implied by those forward-looking statements will not be realized.</a:t>
            </a:r>
          </a:p>
          <a:p>
            <a:endParaRPr lang="en-US" dirty="0"/>
          </a:p>
        </p:txBody>
      </p:sp>
    </p:spTree>
    <p:extLst>
      <p:ext uri="{BB962C8B-B14F-4D97-AF65-F5344CB8AC3E}">
        <p14:creationId xmlns:p14="http://schemas.microsoft.com/office/powerpoint/2010/main" val="3651377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E8E5C"/>
                </a:solidFill>
              </a:rPr>
              <a:t>CONTACT INFORMATION</a:t>
            </a:r>
          </a:p>
        </p:txBody>
      </p:sp>
      <p:sp>
        <p:nvSpPr>
          <p:cNvPr id="3" name="Content Placeholder 2"/>
          <p:cNvSpPr>
            <a:spLocks noGrp="1"/>
          </p:cNvSpPr>
          <p:nvPr>
            <p:ph idx="1"/>
          </p:nvPr>
        </p:nvSpPr>
        <p:spPr/>
        <p:txBody>
          <a:bodyPr/>
          <a:lstStyle/>
          <a:p>
            <a:pPr marL="0" indent="0">
              <a:buNone/>
            </a:pPr>
            <a:r>
              <a:rPr lang="en-US" dirty="0">
                <a:solidFill>
                  <a:schemeClr val="tx2">
                    <a:lumMod val="50000"/>
                    <a:lumOff val="50000"/>
                  </a:schemeClr>
                </a:solidFill>
              </a:rPr>
              <a:t>WB FINANCIAL, LLC</a:t>
            </a:r>
            <a:endParaRPr lang="en-US" sz="1400" dirty="0">
              <a:solidFill>
                <a:schemeClr val="tx2">
                  <a:lumMod val="50000"/>
                  <a:lumOff val="50000"/>
                </a:schemeClr>
              </a:solidFill>
            </a:endParaRPr>
          </a:p>
          <a:p>
            <a:pPr marL="0" indent="0">
              <a:lnSpc>
                <a:spcPct val="50000"/>
              </a:lnSpc>
              <a:buNone/>
            </a:pPr>
            <a:r>
              <a:rPr lang="en-US" sz="1400" dirty="0"/>
              <a:t>715 East Bird Street </a:t>
            </a:r>
          </a:p>
          <a:p>
            <a:pPr marL="0" indent="0">
              <a:lnSpc>
                <a:spcPct val="50000"/>
              </a:lnSpc>
              <a:buNone/>
            </a:pPr>
            <a:r>
              <a:rPr lang="en-US" sz="1400" dirty="0"/>
              <a:t>Tampa, FL 33604</a:t>
            </a:r>
          </a:p>
          <a:p>
            <a:pPr marL="0" indent="0">
              <a:lnSpc>
                <a:spcPct val="50000"/>
              </a:lnSpc>
              <a:buNone/>
            </a:pPr>
            <a:endParaRPr lang="en-US" sz="1400" dirty="0"/>
          </a:p>
          <a:p>
            <a:pPr marL="0" indent="0">
              <a:lnSpc>
                <a:spcPct val="50000"/>
              </a:lnSpc>
              <a:buNone/>
            </a:pPr>
            <a:r>
              <a:rPr lang="en-US" sz="1400" dirty="0"/>
              <a:t>PHONE: 786-436-6362</a:t>
            </a:r>
          </a:p>
          <a:p>
            <a:pPr marL="0" indent="0">
              <a:lnSpc>
                <a:spcPct val="50000"/>
              </a:lnSpc>
              <a:buNone/>
            </a:pPr>
            <a:r>
              <a:rPr lang="en-US" sz="1400" dirty="0"/>
              <a:t>EMAIL: </a:t>
            </a:r>
            <a:r>
              <a:rPr lang="en-US" sz="1400" dirty="0">
                <a:hlinkClick r:id="rId2"/>
              </a:rPr>
              <a:t>ap@wbfinancialadvisors.com</a:t>
            </a:r>
            <a:endParaRPr lang="en-US" sz="1400" dirty="0"/>
          </a:p>
          <a:p>
            <a:pPr marL="0" indent="0">
              <a:lnSpc>
                <a:spcPct val="50000"/>
              </a:lnSpc>
              <a:buNone/>
            </a:pPr>
            <a:endParaRPr lang="en-US" sz="1400" dirty="0"/>
          </a:p>
          <a:p>
            <a:pPr marL="0" indent="0">
              <a:lnSpc>
                <a:spcPct val="50000"/>
              </a:lnSpc>
              <a:buNone/>
            </a:pPr>
            <a:r>
              <a:rPr lang="en-US" sz="1800" b="1" u="sng" dirty="0" err="1">
                <a:solidFill>
                  <a:srgbClr val="A6978A"/>
                </a:solidFill>
              </a:rPr>
              <a:t>www.wbfinancialllc.com</a:t>
            </a:r>
            <a:endParaRPr lang="en-US" sz="1800" b="1" u="sng" dirty="0">
              <a:solidFill>
                <a:srgbClr val="A6978A"/>
              </a:solidFill>
            </a:endParaRPr>
          </a:p>
        </p:txBody>
      </p:sp>
    </p:spTree>
    <p:extLst>
      <p:ext uri="{BB962C8B-B14F-4D97-AF65-F5344CB8AC3E}">
        <p14:creationId xmlns:p14="http://schemas.microsoft.com/office/powerpoint/2010/main" val="2498765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8155599" cy="1116106"/>
          </a:xfrm>
        </p:spPr>
        <p:txBody>
          <a:bodyPr/>
          <a:lstStyle/>
          <a:p>
            <a:r>
              <a:rPr lang="en-US" dirty="0"/>
              <a:t>LOCATION, LOCATION, LOCATION</a:t>
            </a:r>
          </a:p>
        </p:txBody>
      </p:sp>
      <p:pic>
        <p:nvPicPr>
          <p:cNvPr id="4" name="Content Placeholder 3" descr="IMG_0824.jpg"/>
          <p:cNvPicPr>
            <a:picLocks noGrp="1" noChangeAspect="1"/>
          </p:cNvPicPr>
          <p:nvPr>
            <p:ph idx="1"/>
          </p:nvPr>
        </p:nvPicPr>
        <p:blipFill>
          <a:blip r:embed="rId2" cstate="email">
            <a:extLst>
              <a:ext uri="{28A0092B-C50C-407E-A947-70E740481C1C}">
                <a14:useLocalDpi xmlns:a14="http://schemas.microsoft.com/office/drawing/2010/main" val="0"/>
              </a:ext>
            </a:extLst>
          </a:blip>
          <a:srcRect t="9907" b="9907"/>
          <a:stretch>
            <a:fillRect/>
          </a:stretch>
        </p:blipFill>
        <p:spPr>
          <a:xfrm>
            <a:off x="498474" y="3514761"/>
            <a:ext cx="2436604" cy="1336582"/>
          </a:xfrm>
        </p:spPr>
      </p:pic>
      <p:pic>
        <p:nvPicPr>
          <p:cNvPr id="5" name="Picture 4" descr="IMG_0823 (1).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670765" y="3514761"/>
            <a:ext cx="2349460" cy="1336582"/>
          </a:xfrm>
          <a:prstGeom prst="rect">
            <a:avLst/>
          </a:prstGeom>
        </p:spPr>
      </p:pic>
      <p:sp>
        <p:nvSpPr>
          <p:cNvPr id="6" name="TextBox 5"/>
          <p:cNvSpPr txBox="1"/>
          <p:nvPr/>
        </p:nvSpPr>
        <p:spPr>
          <a:xfrm>
            <a:off x="341698" y="4890281"/>
            <a:ext cx="2593380" cy="1569660"/>
          </a:xfrm>
          <a:prstGeom prst="rect">
            <a:avLst/>
          </a:prstGeom>
          <a:noFill/>
        </p:spPr>
        <p:txBody>
          <a:bodyPr wrap="square" rtlCol="0">
            <a:spAutoFit/>
          </a:bodyPr>
          <a:lstStyle/>
          <a:p>
            <a:pPr algn="just"/>
            <a:r>
              <a:rPr lang="en-US" sz="1200" dirty="0">
                <a:solidFill>
                  <a:srgbClr val="645952"/>
                </a:solidFill>
                <a:latin typeface="+mj-lt"/>
              </a:rPr>
              <a:t>Less than 10 minutes away from Downtown Clearwater. Popular sites of attraction include the Clearwater aquarium. Less than 20 minutes from St. Petersburg, a beautiful culture filled city with various living areas and attractions i.e. Dali Museum </a:t>
            </a:r>
          </a:p>
        </p:txBody>
      </p:sp>
      <p:sp>
        <p:nvSpPr>
          <p:cNvPr id="8" name="TextBox 7"/>
          <p:cNvSpPr txBox="1"/>
          <p:nvPr/>
        </p:nvSpPr>
        <p:spPr>
          <a:xfrm rot="10800000" flipV="1">
            <a:off x="341698" y="3145430"/>
            <a:ext cx="2781512" cy="369332"/>
          </a:xfrm>
          <a:prstGeom prst="rect">
            <a:avLst/>
          </a:prstGeom>
          <a:noFill/>
        </p:spPr>
        <p:txBody>
          <a:bodyPr wrap="square" rtlCol="0">
            <a:spAutoFit/>
          </a:bodyPr>
          <a:lstStyle/>
          <a:p>
            <a:r>
              <a:rPr lang="en-US" dirty="0">
                <a:solidFill>
                  <a:schemeClr val="accent3">
                    <a:lumMod val="75000"/>
                  </a:schemeClr>
                </a:solidFill>
                <a:latin typeface="+mj-lt"/>
              </a:rPr>
              <a:t>Downtown Clearwater</a:t>
            </a:r>
          </a:p>
        </p:txBody>
      </p:sp>
      <p:sp>
        <p:nvSpPr>
          <p:cNvPr id="9" name="TextBox 8"/>
          <p:cNvSpPr txBox="1"/>
          <p:nvPr/>
        </p:nvSpPr>
        <p:spPr>
          <a:xfrm>
            <a:off x="3670765" y="3145431"/>
            <a:ext cx="2495972" cy="369332"/>
          </a:xfrm>
          <a:prstGeom prst="rect">
            <a:avLst/>
          </a:prstGeom>
          <a:noFill/>
        </p:spPr>
        <p:txBody>
          <a:bodyPr wrap="square" rtlCol="0">
            <a:spAutoFit/>
          </a:bodyPr>
          <a:lstStyle/>
          <a:p>
            <a:r>
              <a:rPr lang="en-US" dirty="0">
                <a:solidFill>
                  <a:srgbClr val="645952"/>
                </a:solidFill>
                <a:latin typeface="+mj-lt"/>
              </a:rPr>
              <a:t>Clearwater Beach</a:t>
            </a:r>
          </a:p>
        </p:txBody>
      </p:sp>
      <p:sp>
        <p:nvSpPr>
          <p:cNvPr id="12" name="TextBox 11"/>
          <p:cNvSpPr txBox="1"/>
          <p:nvPr/>
        </p:nvSpPr>
        <p:spPr>
          <a:xfrm>
            <a:off x="3516568" y="4890281"/>
            <a:ext cx="2503657" cy="1384995"/>
          </a:xfrm>
          <a:prstGeom prst="rect">
            <a:avLst/>
          </a:prstGeom>
          <a:noFill/>
        </p:spPr>
        <p:txBody>
          <a:bodyPr wrap="square" rtlCol="0">
            <a:spAutoFit/>
          </a:bodyPr>
          <a:lstStyle/>
          <a:p>
            <a:pPr algn="just"/>
            <a:r>
              <a:rPr lang="en-US" sz="1200" dirty="0">
                <a:solidFill>
                  <a:srgbClr val="645952"/>
                </a:solidFill>
                <a:latin typeface="+mj-lt"/>
              </a:rPr>
              <a:t>Located only 15 minutes away away from Clearwater beach that is known for its beautiful white sand beaches and activity filled city. Over 1.8 million people visit clear water beach annually </a:t>
            </a:r>
          </a:p>
        </p:txBody>
      </p:sp>
      <p:sp>
        <p:nvSpPr>
          <p:cNvPr id="14" name="TextBox 13"/>
          <p:cNvSpPr txBox="1"/>
          <p:nvPr/>
        </p:nvSpPr>
        <p:spPr>
          <a:xfrm>
            <a:off x="263308" y="1443084"/>
            <a:ext cx="7779338" cy="1292662"/>
          </a:xfrm>
          <a:prstGeom prst="rect">
            <a:avLst/>
          </a:prstGeom>
          <a:noFill/>
        </p:spPr>
        <p:txBody>
          <a:bodyPr wrap="square" rtlCol="0">
            <a:spAutoFit/>
          </a:bodyPr>
          <a:lstStyle/>
          <a:p>
            <a:pPr marL="171450" indent="-171450" algn="just">
              <a:buFont typeface="Wingdings" charset="2"/>
              <a:buChar char="§"/>
            </a:pPr>
            <a:r>
              <a:rPr lang="en-US" sz="1200" dirty="0">
                <a:solidFill>
                  <a:srgbClr val="645952"/>
                </a:solidFill>
                <a:latin typeface="+mj-lt"/>
              </a:rPr>
              <a:t>At 3118 Gulf to Bay Blvd, just East of the Bayside Bridge in Clearwater Florida. Convenient to St. Petersburg Airport and Tampa Airport. The property is the tallest structure direct on the North-East corner of the intersection of Highway 611 McMullan and Highway 60 Gulf to Bay Blvd. The Clearwater causeway is the main driving connection between Tampa and Clearwater. The Tampa Bay Beach is only 400 yards to the property. </a:t>
            </a:r>
          </a:p>
          <a:p>
            <a:endParaRPr lang="en-US" dirty="0"/>
          </a:p>
        </p:txBody>
      </p:sp>
      <p:pic>
        <p:nvPicPr>
          <p:cNvPr id="3" name="Picture 2" descr="3118 3rd floor West view.JPG"/>
          <p:cNvPicPr>
            <a:picLocks/>
          </p:cNvPicPr>
          <p:nvPr/>
        </p:nvPicPr>
        <p:blipFill>
          <a:blip r:embed="rId4" cstate="email">
            <a:extLst>
              <a:ext uri="{28A0092B-C50C-407E-A947-70E740481C1C}">
                <a14:useLocalDpi xmlns:a14="http://schemas.microsoft.com/office/drawing/2010/main" val="0"/>
              </a:ext>
            </a:extLst>
          </a:blip>
          <a:stretch>
            <a:fillRect/>
          </a:stretch>
        </p:blipFill>
        <p:spPr>
          <a:xfrm>
            <a:off x="6550904" y="3514762"/>
            <a:ext cx="2343880" cy="1341857"/>
          </a:xfrm>
          <a:prstGeom prst="rect">
            <a:avLst/>
          </a:prstGeom>
        </p:spPr>
      </p:pic>
      <p:sp>
        <p:nvSpPr>
          <p:cNvPr id="7" name="TextBox 6"/>
          <p:cNvSpPr txBox="1"/>
          <p:nvPr/>
        </p:nvSpPr>
        <p:spPr>
          <a:xfrm>
            <a:off x="6660648" y="3145430"/>
            <a:ext cx="2343880" cy="369332"/>
          </a:xfrm>
          <a:prstGeom prst="rect">
            <a:avLst/>
          </a:prstGeom>
          <a:noFill/>
        </p:spPr>
        <p:txBody>
          <a:bodyPr wrap="square" rtlCol="0">
            <a:spAutoFit/>
          </a:bodyPr>
          <a:lstStyle/>
          <a:p>
            <a:r>
              <a:rPr lang="en-US" dirty="0">
                <a:solidFill>
                  <a:srgbClr val="645952"/>
                </a:solidFill>
                <a:latin typeface="+mj-lt"/>
              </a:rPr>
              <a:t>Major Intersection</a:t>
            </a:r>
          </a:p>
        </p:txBody>
      </p:sp>
      <p:sp>
        <p:nvSpPr>
          <p:cNvPr id="10" name="TextBox 9"/>
          <p:cNvSpPr txBox="1"/>
          <p:nvPr/>
        </p:nvSpPr>
        <p:spPr>
          <a:xfrm>
            <a:off x="6380181" y="4890281"/>
            <a:ext cx="2624347" cy="1415772"/>
          </a:xfrm>
          <a:prstGeom prst="rect">
            <a:avLst/>
          </a:prstGeom>
          <a:noFill/>
        </p:spPr>
        <p:txBody>
          <a:bodyPr wrap="square" rtlCol="0">
            <a:spAutoFit/>
          </a:bodyPr>
          <a:lstStyle/>
          <a:p>
            <a:pPr algn="just"/>
            <a:r>
              <a:rPr lang="en-US" sz="1200" dirty="0">
                <a:solidFill>
                  <a:srgbClr val="645952"/>
                </a:solidFill>
                <a:latin typeface="+mj-lt"/>
              </a:rPr>
              <a:t>Major intersection on Highway 60 and 611 both have a traffic count over 59 000 cars daily. The building is located in an excellent advertising area exposed to thousands of people daily</a:t>
            </a:r>
            <a:r>
              <a:rPr lang="en-US" sz="1400" dirty="0">
                <a:solidFill>
                  <a:srgbClr val="645952"/>
                </a:solidFill>
                <a:latin typeface="+mj-lt"/>
              </a:rPr>
              <a:t>.</a:t>
            </a:r>
          </a:p>
        </p:txBody>
      </p:sp>
    </p:spTree>
    <p:extLst>
      <p:ext uri="{BB962C8B-B14F-4D97-AF65-F5344CB8AC3E}">
        <p14:creationId xmlns:p14="http://schemas.microsoft.com/office/powerpoint/2010/main" val="1436619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DISCRIPTION</a:t>
            </a:r>
          </a:p>
        </p:txBody>
      </p:sp>
      <p:sp>
        <p:nvSpPr>
          <p:cNvPr id="3" name="Content Placeholder 2"/>
          <p:cNvSpPr>
            <a:spLocks noGrp="1"/>
          </p:cNvSpPr>
          <p:nvPr>
            <p:ph idx="1"/>
          </p:nvPr>
        </p:nvSpPr>
        <p:spPr>
          <a:xfrm>
            <a:off x="247626" y="1537480"/>
            <a:ext cx="7556313" cy="4144963"/>
          </a:xfrm>
        </p:spPr>
        <p:txBody>
          <a:bodyPr/>
          <a:lstStyle/>
          <a:p>
            <a:pPr>
              <a:lnSpc>
                <a:spcPct val="50000"/>
              </a:lnSpc>
            </a:pPr>
            <a:r>
              <a:rPr lang="en-US" sz="1200" dirty="0">
                <a:solidFill>
                  <a:srgbClr val="645952"/>
                </a:solidFill>
                <a:latin typeface="+mj-lt"/>
              </a:rPr>
              <a:t>Stories: 3</a:t>
            </a:r>
          </a:p>
          <a:p>
            <a:pPr>
              <a:lnSpc>
                <a:spcPct val="50000"/>
              </a:lnSpc>
            </a:pPr>
            <a:r>
              <a:rPr lang="en-US" sz="1200" dirty="0">
                <a:solidFill>
                  <a:srgbClr val="645952"/>
                </a:solidFill>
                <a:latin typeface="+mj-lt"/>
              </a:rPr>
              <a:t>Floor Finish: Carpet Combination</a:t>
            </a:r>
          </a:p>
          <a:p>
            <a:pPr>
              <a:lnSpc>
                <a:spcPct val="50000"/>
              </a:lnSpc>
            </a:pPr>
            <a:r>
              <a:rPr lang="en-US" sz="1200" dirty="0">
                <a:solidFill>
                  <a:srgbClr val="645952"/>
                </a:solidFill>
                <a:latin typeface="+mj-lt"/>
              </a:rPr>
              <a:t>Interior Finish:  Dry Wall</a:t>
            </a:r>
          </a:p>
          <a:p>
            <a:pPr>
              <a:lnSpc>
                <a:spcPct val="50000"/>
              </a:lnSpc>
            </a:pPr>
            <a:r>
              <a:rPr lang="en-US" sz="1200" dirty="0">
                <a:solidFill>
                  <a:srgbClr val="645952"/>
                </a:solidFill>
                <a:latin typeface="+mj-lt"/>
              </a:rPr>
              <a:t>Fixtures: 30</a:t>
            </a:r>
          </a:p>
          <a:p>
            <a:pPr>
              <a:lnSpc>
                <a:spcPct val="50000"/>
              </a:lnSpc>
            </a:pPr>
            <a:r>
              <a:rPr lang="en-US" sz="1200" dirty="0">
                <a:solidFill>
                  <a:srgbClr val="645952"/>
                </a:solidFill>
                <a:latin typeface="+mj-lt"/>
              </a:rPr>
              <a:t>Year Built: 1972</a:t>
            </a:r>
          </a:p>
          <a:p>
            <a:pPr>
              <a:lnSpc>
                <a:spcPct val="50000"/>
              </a:lnSpc>
            </a:pPr>
            <a:r>
              <a:rPr lang="en-US" sz="1200" dirty="0">
                <a:solidFill>
                  <a:srgbClr val="645952"/>
                </a:solidFill>
                <a:latin typeface="+mj-lt"/>
              </a:rPr>
              <a:t>Effective Age: 44</a:t>
            </a:r>
          </a:p>
          <a:p>
            <a:pPr>
              <a:lnSpc>
                <a:spcPct val="50000"/>
              </a:lnSpc>
            </a:pPr>
            <a:r>
              <a:rPr lang="en-US" sz="1200" dirty="0">
                <a:solidFill>
                  <a:srgbClr val="645952"/>
                </a:solidFill>
                <a:latin typeface="+mj-lt"/>
              </a:rPr>
              <a:t>Cooling: Heat &amp; Cooling Pkg</a:t>
            </a:r>
          </a:p>
          <a:p>
            <a:endParaRPr lang="en-US" dirty="0">
              <a:solidFill>
                <a:srgbClr val="645952"/>
              </a:solidFill>
            </a:endParaRPr>
          </a:p>
        </p:txBody>
      </p:sp>
      <p:pic>
        <p:nvPicPr>
          <p:cNvPr id="8" name="Picture 7" descr="IMG_0831.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88677" y="3607574"/>
            <a:ext cx="3760022" cy="2818641"/>
          </a:xfrm>
          <a:prstGeom prst="rect">
            <a:avLst/>
          </a:prstGeom>
        </p:spPr>
      </p:pic>
    </p:spTree>
    <p:extLst>
      <p:ext uri="{BB962C8B-B14F-4D97-AF65-F5344CB8AC3E}">
        <p14:creationId xmlns:p14="http://schemas.microsoft.com/office/powerpoint/2010/main" val="199965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E8E5C"/>
                </a:solidFill>
              </a:rPr>
              <a:t>SALES HISTORY</a:t>
            </a:r>
          </a:p>
        </p:txBody>
      </p:sp>
      <p:sp>
        <p:nvSpPr>
          <p:cNvPr id="3" name="Content Placeholder 2"/>
          <p:cNvSpPr>
            <a:spLocks noGrp="1"/>
          </p:cNvSpPr>
          <p:nvPr>
            <p:ph idx="1"/>
          </p:nvPr>
        </p:nvSpPr>
        <p:spPr>
          <a:xfrm>
            <a:off x="180974" y="1401540"/>
            <a:ext cx="7556313" cy="4144963"/>
          </a:xfrm>
        </p:spPr>
        <p:txBody>
          <a:bodyPr/>
          <a:lstStyle/>
          <a:p>
            <a:r>
              <a:rPr lang="en-US" sz="1200" dirty="0">
                <a:solidFill>
                  <a:srgbClr val="645952"/>
                </a:solidFill>
                <a:latin typeface="+mj-lt"/>
              </a:rPr>
              <a:t>Sold in 1989 to present owner for $ 1,000,000 </a:t>
            </a:r>
          </a:p>
          <a:p>
            <a:r>
              <a:rPr lang="en-US" sz="1200" dirty="0">
                <a:solidFill>
                  <a:srgbClr val="645952"/>
                </a:solidFill>
                <a:latin typeface="+mj-lt"/>
              </a:rPr>
              <a:t>The property was under contract in 2015 with a buyer who intended to purchase the lot to the West side and the apartment building to the North for a major development site. As they were unable to complete the acquisition of the other lots their purchase of 3118 Gulf to Bay Blvd was cancelled. </a:t>
            </a:r>
          </a:p>
          <a:p>
            <a:endParaRPr lang="en-US" dirty="0">
              <a:solidFill>
                <a:srgbClr val="7C735D"/>
              </a:solidFill>
            </a:endParaRPr>
          </a:p>
        </p:txBody>
      </p:sp>
    </p:spTree>
    <p:extLst>
      <p:ext uri="{BB962C8B-B14F-4D97-AF65-F5344CB8AC3E}">
        <p14:creationId xmlns:p14="http://schemas.microsoft.com/office/powerpoint/2010/main" val="3974368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 CONDITIONS</a:t>
            </a:r>
          </a:p>
        </p:txBody>
      </p:sp>
      <p:sp>
        <p:nvSpPr>
          <p:cNvPr id="3" name="Content Placeholder 2"/>
          <p:cNvSpPr>
            <a:spLocks noGrp="1"/>
          </p:cNvSpPr>
          <p:nvPr>
            <p:ph idx="1"/>
          </p:nvPr>
        </p:nvSpPr>
        <p:spPr>
          <a:xfrm>
            <a:off x="329231" y="1490440"/>
            <a:ext cx="7556313" cy="4144963"/>
          </a:xfrm>
        </p:spPr>
        <p:txBody>
          <a:bodyPr/>
          <a:lstStyle/>
          <a:p>
            <a:pPr marL="0" indent="0">
              <a:buNone/>
            </a:pPr>
            <a:r>
              <a:rPr lang="en-US" sz="1200" dirty="0">
                <a:solidFill>
                  <a:srgbClr val="645952"/>
                </a:solidFill>
                <a:latin typeface="+mj-lt"/>
              </a:rPr>
              <a:t>The condition of the offices is good and can be rented without major repair or renovation. Improvement and some modernization will be required in the Lobby area and Elevator. </a:t>
            </a:r>
          </a:p>
          <a:p>
            <a:pPr marL="0" indent="0">
              <a:buNone/>
            </a:pPr>
            <a:endParaRPr lang="en-US" dirty="0">
              <a:solidFill>
                <a:srgbClr val="645952"/>
              </a:solidFill>
            </a:endParaRPr>
          </a:p>
        </p:txBody>
      </p:sp>
      <p:pic>
        <p:nvPicPr>
          <p:cNvPr id="7" name="Picture 6" descr="20160615_131451.jpg"/>
          <p:cNvPicPr>
            <a:picLocks noChangeAspect="1"/>
          </p:cNvPicPr>
          <p:nvPr/>
        </p:nvPicPr>
        <p:blipFill rotWithShape="1">
          <a:blip r:embed="rId2" cstate="email">
            <a:extLst>
              <a:ext uri="{28A0092B-C50C-407E-A947-70E740481C1C}">
                <a14:useLocalDpi xmlns:a14="http://schemas.microsoft.com/office/drawing/2010/main" val="0"/>
              </a:ext>
            </a:extLst>
          </a:blip>
          <a:srcRect l="-7146" r="15805"/>
          <a:stretch/>
        </p:blipFill>
        <p:spPr>
          <a:xfrm rot="5400000">
            <a:off x="2779099" y="3569786"/>
            <a:ext cx="3385922" cy="2375155"/>
          </a:xfrm>
          <a:prstGeom prst="rect">
            <a:avLst/>
          </a:prstGeom>
        </p:spPr>
      </p:pic>
      <p:pic>
        <p:nvPicPr>
          <p:cNvPr id="8" name="Picture 7" descr="3118 offcie 2nd fl  ...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75985" y="3335693"/>
            <a:ext cx="2546734" cy="3114631"/>
          </a:xfrm>
          <a:prstGeom prst="rect">
            <a:avLst/>
          </a:prstGeom>
        </p:spPr>
      </p:pic>
      <p:pic>
        <p:nvPicPr>
          <p:cNvPr id="9" name="Picture 8" descr="IMG_0806.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29231" y="3335693"/>
            <a:ext cx="2335973" cy="3114630"/>
          </a:xfrm>
          <a:prstGeom prst="rect">
            <a:avLst/>
          </a:prstGeom>
        </p:spPr>
      </p:pic>
    </p:spTree>
    <p:extLst>
      <p:ext uri="{BB962C8B-B14F-4D97-AF65-F5344CB8AC3E}">
        <p14:creationId xmlns:p14="http://schemas.microsoft.com/office/powerpoint/2010/main" val="462475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FINANCING AND LEASING</a:t>
            </a:r>
          </a:p>
        </p:txBody>
      </p:sp>
      <p:sp>
        <p:nvSpPr>
          <p:cNvPr id="3" name="Content Placeholder 2"/>
          <p:cNvSpPr>
            <a:spLocks noGrp="1"/>
          </p:cNvSpPr>
          <p:nvPr>
            <p:ph idx="1"/>
          </p:nvPr>
        </p:nvSpPr>
        <p:spPr>
          <a:xfrm>
            <a:off x="247630" y="1542160"/>
            <a:ext cx="7556313" cy="4144963"/>
          </a:xfrm>
        </p:spPr>
        <p:txBody>
          <a:bodyPr>
            <a:normAutofit/>
          </a:bodyPr>
          <a:lstStyle/>
          <a:p>
            <a:r>
              <a:rPr lang="en-US" sz="1200" dirty="0">
                <a:solidFill>
                  <a:schemeClr val="accent3">
                    <a:lumMod val="75000"/>
                  </a:schemeClr>
                </a:solidFill>
                <a:latin typeface="+mj-lt"/>
              </a:rPr>
              <a:t>Total rentable SF of 19,348 offered at a below market leasing price of $ 17 / SF, the total potential income for the property is $ 327,600 per year. </a:t>
            </a:r>
          </a:p>
          <a:p>
            <a:r>
              <a:rPr lang="en-US" sz="1200" dirty="0">
                <a:solidFill>
                  <a:schemeClr val="accent3">
                    <a:lumMod val="75000"/>
                  </a:schemeClr>
                </a:solidFill>
                <a:latin typeface="+mj-lt"/>
              </a:rPr>
              <a:t>We have financing of $ 570,000 for 6% with a 20 year term in place. The monthly interest payment for the loan will be $ 2,850 in interest per month. </a:t>
            </a:r>
          </a:p>
          <a:p>
            <a:r>
              <a:rPr lang="en-US" sz="1200" dirty="0">
                <a:solidFill>
                  <a:schemeClr val="accent3">
                    <a:lumMod val="75000"/>
                  </a:schemeClr>
                </a:solidFill>
                <a:latin typeface="+mj-lt"/>
              </a:rPr>
              <a:t>Considering a potential income of $ 327,600 / 12 = $ 27,300 per month, will make clear why we are confident that the property has substantial upside potential. </a:t>
            </a:r>
          </a:p>
          <a:p>
            <a:pPr algn="just"/>
            <a:r>
              <a:rPr lang="en-US" sz="1200" dirty="0">
                <a:solidFill>
                  <a:schemeClr val="accent3">
                    <a:lumMod val="75000"/>
                  </a:schemeClr>
                </a:solidFill>
                <a:latin typeface="+mj-lt"/>
              </a:rPr>
              <a:t>The property was under contract for one year and the prior owner had not marketed the leasing space. At 70% occupancy rate we will be able to refinance the building and repay investors. We expect that such increase in occupancy will take place in 6 – 12 months. </a:t>
            </a:r>
          </a:p>
          <a:p>
            <a:pPr marL="0" indent="0" algn="just">
              <a:buNone/>
            </a:pPr>
            <a:endParaRPr lang="en-US" sz="1200" dirty="0">
              <a:solidFill>
                <a:schemeClr val="accent3">
                  <a:lumMod val="75000"/>
                </a:schemeClr>
              </a:solidFill>
              <a:latin typeface="+mj-lt"/>
            </a:endParaRPr>
          </a:p>
        </p:txBody>
      </p:sp>
    </p:spTree>
    <p:extLst>
      <p:ext uri="{BB962C8B-B14F-4D97-AF65-F5344CB8AC3E}">
        <p14:creationId xmlns:p14="http://schemas.microsoft.com/office/powerpoint/2010/main" val="387259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FUNDS REQUIRED AND USE</a:t>
            </a:r>
          </a:p>
        </p:txBody>
      </p:sp>
      <p:sp>
        <p:nvSpPr>
          <p:cNvPr id="3" name="Content Placeholder 2"/>
          <p:cNvSpPr>
            <a:spLocks noGrp="1"/>
          </p:cNvSpPr>
          <p:nvPr>
            <p:ph idx="1"/>
          </p:nvPr>
        </p:nvSpPr>
        <p:spPr>
          <a:xfrm>
            <a:off x="263304" y="1526480"/>
            <a:ext cx="7556313" cy="4144963"/>
          </a:xfrm>
        </p:spPr>
        <p:txBody>
          <a:bodyPr>
            <a:normAutofit/>
          </a:bodyPr>
          <a:lstStyle/>
          <a:p>
            <a:pPr marL="0" indent="0" algn="just">
              <a:buNone/>
            </a:pPr>
            <a:r>
              <a:rPr lang="en-US" sz="1200" dirty="0">
                <a:solidFill>
                  <a:srgbClr val="645952"/>
                </a:solidFill>
                <a:latin typeface="+mj-lt"/>
              </a:rPr>
              <a:t>Cash to close acquisition                               </a:t>
            </a:r>
          </a:p>
          <a:p>
            <a:pPr marL="0" indent="0" algn="just">
              <a:buNone/>
            </a:pPr>
            <a:r>
              <a:rPr lang="en-US" sz="1200" dirty="0">
                <a:solidFill>
                  <a:srgbClr val="645952"/>
                </a:solidFill>
                <a:latin typeface="+mj-lt"/>
              </a:rPr>
              <a:t>Closing cost                                                     </a:t>
            </a:r>
          </a:p>
          <a:p>
            <a:pPr marL="0" indent="0" algn="just">
              <a:buNone/>
            </a:pPr>
            <a:r>
              <a:rPr lang="en-US" sz="1200" dirty="0">
                <a:solidFill>
                  <a:srgbClr val="645952"/>
                </a:solidFill>
                <a:latin typeface="+mj-lt"/>
              </a:rPr>
              <a:t>Architect / Engineer for Mix use change</a:t>
            </a:r>
          </a:p>
          <a:p>
            <a:pPr marL="0" indent="0" algn="just">
              <a:buNone/>
            </a:pPr>
            <a:r>
              <a:rPr lang="en-US" sz="1200" dirty="0">
                <a:solidFill>
                  <a:srgbClr val="645952"/>
                </a:solidFill>
                <a:latin typeface="+mj-lt"/>
              </a:rPr>
              <a:t>General Improvements / Upgrade</a:t>
            </a:r>
          </a:p>
          <a:p>
            <a:pPr marL="0" indent="0" algn="just">
              <a:buNone/>
            </a:pPr>
            <a:r>
              <a:rPr lang="en-US" sz="1200" dirty="0">
                <a:solidFill>
                  <a:srgbClr val="645952"/>
                </a:solidFill>
                <a:latin typeface="+mj-lt"/>
              </a:rPr>
              <a:t>Rooftop Terrace                                               </a:t>
            </a:r>
          </a:p>
          <a:p>
            <a:pPr marL="0" indent="0" algn="just">
              <a:buNone/>
            </a:pPr>
            <a:r>
              <a:rPr lang="en-US" sz="1200" dirty="0">
                <a:solidFill>
                  <a:srgbClr val="645952"/>
                </a:solidFill>
                <a:latin typeface="+mj-lt"/>
              </a:rPr>
              <a:t>Reserves                                                            </a:t>
            </a:r>
          </a:p>
          <a:p>
            <a:pPr marL="0" indent="0">
              <a:buNone/>
            </a:pPr>
            <a:r>
              <a:rPr lang="en-US" sz="1200" b="1" dirty="0">
                <a:solidFill>
                  <a:schemeClr val="bg2">
                    <a:lumMod val="75000"/>
                  </a:schemeClr>
                </a:solidFill>
                <a:latin typeface="+mj-lt"/>
              </a:rPr>
              <a:t>Funding: </a:t>
            </a:r>
            <a:endParaRPr lang="en-US" sz="1200" dirty="0">
              <a:solidFill>
                <a:schemeClr val="bg2">
                  <a:lumMod val="75000"/>
                </a:schemeClr>
              </a:solidFill>
              <a:latin typeface="+mj-lt"/>
            </a:endParaRPr>
          </a:p>
          <a:p>
            <a:r>
              <a:rPr lang="en-US" sz="1200" dirty="0">
                <a:solidFill>
                  <a:srgbClr val="645952"/>
                </a:solidFill>
                <a:latin typeface="+mj-lt"/>
              </a:rPr>
              <a:t>$   450,000 Limited Partners</a:t>
            </a:r>
          </a:p>
          <a:p>
            <a:r>
              <a:rPr lang="en-US" sz="1200" dirty="0">
                <a:solidFill>
                  <a:srgbClr val="645952"/>
                </a:solidFill>
                <a:latin typeface="+mj-lt"/>
              </a:rPr>
              <a:t>$      </a:t>
            </a:r>
            <a:r>
              <a:rPr lang="en-US" sz="1200" dirty="0">
                <a:solidFill>
                  <a:schemeClr val="accent2">
                    <a:lumMod val="75000"/>
                  </a:schemeClr>
                </a:solidFill>
                <a:latin typeface="+mj-lt"/>
              </a:rPr>
              <a:t>50,000</a:t>
            </a:r>
            <a:r>
              <a:rPr lang="en-US" sz="1200" dirty="0">
                <a:solidFill>
                  <a:srgbClr val="645952"/>
                </a:solidFill>
                <a:latin typeface="+mj-lt"/>
              </a:rPr>
              <a:t> General Partner</a:t>
            </a:r>
          </a:p>
          <a:p>
            <a:pPr marL="0" indent="0">
              <a:buNone/>
            </a:pPr>
            <a:endParaRPr lang="en-US" sz="1200" dirty="0">
              <a:latin typeface="+mj-lt"/>
            </a:endParaRPr>
          </a:p>
        </p:txBody>
      </p:sp>
      <p:sp>
        <p:nvSpPr>
          <p:cNvPr id="4" name="TextBox 3"/>
          <p:cNvSpPr txBox="1"/>
          <p:nvPr/>
        </p:nvSpPr>
        <p:spPr>
          <a:xfrm>
            <a:off x="3684252" y="1510800"/>
            <a:ext cx="2006742" cy="307777"/>
          </a:xfrm>
          <a:prstGeom prst="rect">
            <a:avLst/>
          </a:prstGeom>
          <a:noFill/>
        </p:spPr>
        <p:txBody>
          <a:bodyPr wrap="square" rtlCol="0">
            <a:spAutoFit/>
          </a:bodyPr>
          <a:lstStyle/>
          <a:p>
            <a:r>
              <a:rPr lang="en-US" sz="1400" dirty="0">
                <a:solidFill>
                  <a:srgbClr val="645952"/>
                </a:solidFill>
              </a:rPr>
              <a:t>$ 280,000</a:t>
            </a:r>
          </a:p>
        </p:txBody>
      </p:sp>
      <p:sp>
        <p:nvSpPr>
          <p:cNvPr id="5" name="TextBox 4"/>
          <p:cNvSpPr txBox="1"/>
          <p:nvPr/>
        </p:nvSpPr>
        <p:spPr>
          <a:xfrm>
            <a:off x="3684252" y="1941105"/>
            <a:ext cx="1567766" cy="307777"/>
          </a:xfrm>
          <a:prstGeom prst="rect">
            <a:avLst/>
          </a:prstGeom>
          <a:noFill/>
        </p:spPr>
        <p:txBody>
          <a:bodyPr wrap="square" rtlCol="0">
            <a:spAutoFit/>
          </a:bodyPr>
          <a:lstStyle/>
          <a:p>
            <a:r>
              <a:rPr lang="en-US" sz="1400" dirty="0">
                <a:solidFill>
                  <a:srgbClr val="645952"/>
                </a:solidFill>
                <a:latin typeface="+mj-lt"/>
              </a:rPr>
              <a:t>$  30,000</a:t>
            </a:r>
          </a:p>
        </p:txBody>
      </p:sp>
      <p:sp>
        <p:nvSpPr>
          <p:cNvPr id="6" name="TextBox 5"/>
          <p:cNvSpPr txBox="1"/>
          <p:nvPr/>
        </p:nvSpPr>
        <p:spPr>
          <a:xfrm>
            <a:off x="3684252" y="2402771"/>
            <a:ext cx="1661833" cy="307777"/>
          </a:xfrm>
          <a:prstGeom prst="rect">
            <a:avLst/>
          </a:prstGeom>
          <a:noFill/>
        </p:spPr>
        <p:txBody>
          <a:bodyPr wrap="square" rtlCol="0">
            <a:spAutoFit/>
          </a:bodyPr>
          <a:lstStyle/>
          <a:p>
            <a:r>
              <a:rPr lang="en-US" sz="1400" dirty="0">
                <a:solidFill>
                  <a:srgbClr val="645952"/>
                </a:solidFill>
                <a:latin typeface="+mj-lt"/>
              </a:rPr>
              <a:t>$  10,000</a:t>
            </a:r>
          </a:p>
        </p:txBody>
      </p:sp>
      <p:sp>
        <p:nvSpPr>
          <p:cNvPr id="7" name="TextBox 6"/>
          <p:cNvSpPr txBox="1"/>
          <p:nvPr/>
        </p:nvSpPr>
        <p:spPr>
          <a:xfrm>
            <a:off x="3684252" y="2823508"/>
            <a:ext cx="1771576" cy="307777"/>
          </a:xfrm>
          <a:prstGeom prst="rect">
            <a:avLst/>
          </a:prstGeom>
          <a:noFill/>
        </p:spPr>
        <p:txBody>
          <a:bodyPr wrap="square" rtlCol="0">
            <a:spAutoFit/>
          </a:bodyPr>
          <a:lstStyle/>
          <a:p>
            <a:r>
              <a:rPr lang="en-US" sz="1400" dirty="0">
                <a:solidFill>
                  <a:srgbClr val="645952"/>
                </a:solidFill>
                <a:latin typeface="+mj-lt"/>
              </a:rPr>
              <a:t>$ 130,000</a:t>
            </a:r>
          </a:p>
        </p:txBody>
      </p:sp>
      <p:sp>
        <p:nvSpPr>
          <p:cNvPr id="8" name="TextBox 7"/>
          <p:cNvSpPr txBox="1"/>
          <p:nvPr/>
        </p:nvSpPr>
        <p:spPr>
          <a:xfrm>
            <a:off x="3684252" y="3237300"/>
            <a:ext cx="2241907" cy="307777"/>
          </a:xfrm>
          <a:prstGeom prst="rect">
            <a:avLst/>
          </a:prstGeom>
          <a:noFill/>
        </p:spPr>
        <p:txBody>
          <a:bodyPr wrap="square" rtlCol="0">
            <a:spAutoFit/>
          </a:bodyPr>
          <a:lstStyle/>
          <a:p>
            <a:r>
              <a:rPr lang="en-US" sz="1400" dirty="0">
                <a:solidFill>
                  <a:srgbClr val="645952"/>
                </a:solidFill>
                <a:latin typeface="+mj-lt"/>
              </a:rPr>
              <a:t>$   20,000</a:t>
            </a:r>
          </a:p>
        </p:txBody>
      </p:sp>
      <p:sp>
        <p:nvSpPr>
          <p:cNvPr id="9" name="TextBox 8"/>
          <p:cNvSpPr txBox="1"/>
          <p:nvPr/>
        </p:nvSpPr>
        <p:spPr>
          <a:xfrm>
            <a:off x="3684252" y="3729198"/>
            <a:ext cx="1238536" cy="307777"/>
          </a:xfrm>
          <a:prstGeom prst="rect">
            <a:avLst/>
          </a:prstGeom>
          <a:noFill/>
        </p:spPr>
        <p:txBody>
          <a:bodyPr wrap="square" rtlCol="0">
            <a:spAutoFit/>
          </a:bodyPr>
          <a:lstStyle/>
          <a:p>
            <a:r>
              <a:rPr lang="en-US" sz="1400" dirty="0">
                <a:solidFill>
                  <a:srgbClr val="645952"/>
                </a:solidFill>
                <a:latin typeface="+mj-lt"/>
              </a:rPr>
              <a:t>$   30,000</a:t>
            </a:r>
            <a:endParaRPr lang="en-US" sz="1400" dirty="0">
              <a:latin typeface="+mj-lt"/>
            </a:endParaRPr>
          </a:p>
        </p:txBody>
      </p:sp>
      <p:sp>
        <p:nvSpPr>
          <p:cNvPr id="10" name="TextBox 9"/>
          <p:cNvSpPr txBox="1"/>
          <p:nvPr/>
        </p:nvSpPr>
        <p:spPr>
          <a:xfrm>
            <a:off x="5346085" y="3729198"/>
            <a:ext cx="2363793" cy="307777"/>
          </a:xfrm>
          <a:prstGeom prst="rect">
            <a:avLst/>
          </a:prstGeom>
          <a:noFill/>
        </p:spPr>
        <p:txBody>
          <a:bodyPr wrap="square" rtlCol="0">
            <a:spAutoFit/>
          </a:bodyPr>
          <a:lstStyle/>
          <a:p>
            <a:r>
              <a:rPr lang="en-US" sz="1400" b="1" dirty="0">
                <a:solidFill>
                  <a:srgbClr val="645952"/>
                </a:solidFill>
                <a:latin typeface="+mj-lt"/>
              </a:rPr>
              <a:t>total $ 500,000 required </a:t>
            </a:r>
            <a:endParaRPr lang="en-US" sz="1400" dirty="0">
              <a:latin typeface="+mj-lt"/>
            </a:endParaRPr>
          </a:p>
        </p:txBody>
      </p:sp>
    </p:spTree>
    <p:extLst>
      <p:ext uri="{BB962C8B-B14F-4D97-AF65-F5344CB8AC3E}">
        <p14:creationId xmlns:p14="http://schemas.microsoft.com/office/powerpoint/2010/main" val="2912376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INVESTMENT OFFER:</a:t>
            </a:r>
            <a:br>
              <a:rPr lang="en-US" dirty="0"/>
            </a:br>
            <a:endParaRPr lang="en-US" dirty="0"/>
          </a:p>
        </p:txBody>
      </p:sp>
      <p:sp>
        <p:nvSpPr>
          <p:cNvPr id="3" name="Content Placeholder 2"/>
          <p:cNvSpPr>
            <a:spLocks noGrp="1"/>
          </p:cNvSpPr>
          <p:nvPr>
            <p:ph idx="1"/>
          </p:nvPr>
        </p:nvSpPr>
        <p:spPr>
          <a:xfrm>
            <a:off x="498474" y="1652771"/>
            <a:ext cx="7556313" cy="4144963"/>
          </a:xfrm>
        </p:spPr>
        <p:txBody>
          <a:bodyPr>
            <a:normAutofit/>
          </a:bodyPr>
          <a:lstStyle/>
          <a:p>
            <a:r>
              <a:rPr lang="en-US" sz="1200" dirty="0">
                <a:solidFill>
                  <a:srgbClr val="645952"/>
                </a:solidFill>
                <a:latin typeface="+mj-lt"/>
              </a:rPr>
              <a:t>Minimum investment $ 50,000 per unit for 9 units.</a:t>
            </a:r>
          </a:p>
          <a:p>
            <a:r>
              <a:rPr lang="en-US" sz="1200" dirty="0">
                <a:solidFill>
                  <a:srgbClr val="645952"/>
                </a:solidFill>
                <a:latin typeface="+mj-lt"/>
              </a:rPr>
              <a:t>Repayment of investment with refinancing of property after 70% occupancy / leasing </a:t>
            </a:r>
            <a:r>
              <a:rPr lang="en-US" sz="1200" dirty="0"/>
              <a:t> </a:t>
            </a:r>
          </a:p>
          <a:p>
            <a:r>
              <a:rPr lang="en-US" sz="1200" dirty="0"/>
              <a:t>New mortgage to be placed on the property with higher income and occupancy.</a:t>
            </a:r>
          </a:p>
          <a:p>
            <a:r>
              <a:rPr lang="en-US" sz="1200" dirty="0"/>
              <a:t>At $850,000.00 the purchase price of property is $36.48 per SF</a:t>
            </a:r>
          </a:p>
          <a:p>
            <a:r>
              <a:rPr lang="en-US" sz="1200" dirty="0"/>
              <a:t>Replacement value of property at $100.00 per SF only = $</a:t>
            </a:r>
            <a:r>
              <a:rPr lang="en-US" sz="1200"/>
              <a:t>2,300,000  </a:t>
            </a:r>
            <a:endParaRPr lang="en-US" sz="1200" dirty="0"/>
          </a:p>
          <a:p>
            <a:pPr algn="just"/>
            <a:r>
              <a:rPr lang="en-US" sz="1200" dirty="0">
                <a:solidFill>
                  <a:srgbClr val="645952"/>
                </a:solidFill>
                <a:latin typeface="+mj-lt"/>
              </a:rPr>
              <a:t>The Investment will be paid back in full, after that your equity interest will earn  a minimum of 12% return per year of your invested amount. </a:t>
            </a:r>
          </a:p>
        </p:txBody>
      </p:sp>
    </p:spTree>
    <p:extLst>
      <p:ext uri="{BB962C8B-B14F-4D97-AF65-F5344CB8AC3E}">
        <p14:creationId xmlns:p14="http://schemas.microsoft.com/office/powerpoint/2010/main" val="2225345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CASH FLOW ANALYSIS</a:t>
            </a:r>
          </a:p>
        </p:txBody>
      </p:sp>
      <p:graphicFrame>
        <p:nvGraphicFramePr>
          <p:cNvPr id="10" name="Table 9"/>
          <p:cNvGraphicFramePr>
            <a:graphicFrameLocks noGrp="1"/>
          </p:cNvGraphicFramePr>
          <p:nvPr>
            <p:extLst>
              <p:ext uri="{D42A27DB-BD31-4B8C-83A1-F6EECF244321}">
                <p14:modId xmlns:p14="http://schemas.microsoft.com/office/powerpoint/2010/main" val="282993344"/>
              </p:ext>
            </p:extLst>
          </p:nvPr>
        </p:nvGraphicFramePr>
        <p:xfrm>
          <a:off x="327003" y="1063920"/>
          <a:ext cx="7727784" cy="1146862"/>
        </p:xfrm>
        <a:graphic>
          <a:graphicData uri="http://schemas.openxmlformats.org/drawingml/2006/table">
            <a:tbl>
              <a:tblPr firstRow="1" firstCol="1" bandRow="1">
                <a:tableStyleId>{5C22544A-7EE6-4342-B048-85BDC9FD1C3A}</a:tableStyleId>
              </a:tblPr>
              <a:tblGrid>
                <a:gridCol w="858112">
                  <a:extLst>
                    <a:ext uri="{9D8B030D-6E8A-4147-A177-3AD203B41FA5}">
                      <a16:colId xmlns:a16="http://schemas.microsoft.com/office/drawing/2014/main" val="1385509784"/>
                    </a:ext>
                  </a:extLst>
                </a:gridCol>
                <a:gridCol w="858709">
                  <a:extLst>
                    <a:ext uri="{9D8B030D-6E8A-4147-A177-3AD203B41FA5}">
                      <a16:colId xmlns:a16="http://schemas.microsoft.com/office/drawing/2014/main" val="1838477894"/>
                    </a:ext>
                  </a:extLst>
                </a:gridCol>
                <a:gridCol w="858709">
                  <a:extLst>
                    <a:ext uri="{9D8B030D-6E8A-4147-A177-3AD203B41FA5}">
                      <a16:colId xmlns:a16="http://schemas.microsoft.com/office/drawing/2014/main" val="1736976703"/>
                    </a:ext>
                  </a:extLst>
                </a:gridCol>
                <a:gridCol w="858709">
                  <a:extLst>
                    <a:ext uri="{9D8B030D-6E8A-4147-A177-3AD203B41FA5}">
                      <a16:colId xmlns:a16="http://schemas.microsoft.com/office/drawing/2014/main" val="1365666668"/>
                    </a:ext>
                  </a:extLst>
                </a:gridCol>
                <a:gridCol w="858709">
                  <a:extLst>
                    <a:ext uri="{9D8B030D-6E8A-4147-A177-3AD203B41FA5}">
                      <a16:colId xmlns:a16="http://schemas.microsoft.com/office/drawing/2014/main" val="701985055"/>
                    </a:ext>
                  </a:extLst>
                </a:gridCol>
                <a:gridCol w="858709">
                  <a:extLst>
                    <a:ext uri="{9D8B030D-6E8A-4147-A177-3AD203B41FA5}">
                      <a16:colId xmlns:a16="http://schemas.microsoft.com/office/drawing/2014/main" val="4292504357"/>
                    </a:ext>
                  </a:extLst>
                </a:gridCol>
                <a:gridCol w="858709">
                  <a:extLst>
                    <a:ext uri="{9D8B030D-6E8A-4147-A177-3AD203B41FA5}">
                      <a16:colId xmlns:a16="http://schemas.microsoft.com/office/drawing/2014/main" val="709836526"/>
                    </a:ext>
                  </a:extLst>
                </a:gridCol>
                <a:gridCol w="858709">
                  <a:extLst>
                    <a:ext uri="{9D8B030D-6E8A-4147-A177-3AD203B41FA5}">
                      <a16:colId xmlns:a16="http://schemas.microsoft.com/office/drawing/2014/main" val="760770268"/>
                    </a:ext>
                  </a:extLst>
                </a:gridCol>
                <a:gridCol w="858709">
                  <a:extLst>
                    <a:ext uri="{9D8B030D-6E8A-4147-A177-3AD203B41FA5}">
                      <a16:colId xmlns:a16="http://schemas.microsoft.com/office/drawing/2014/main" val="2001756150"/>
                    </a:ext>
                  </a:extLst>
                </a:gridCol>
              </a:tblGrid>
              <a:tr h="494590">
                <a:tc>
                  <a:txBody>
                    <a:bodyPr/>
                    <a:lstStyle/>
                    <a:p>
                      <a:pPr marL="0" marR="0">
                        <a:lnSpc>
                          <a:spcPct val="107000"/>
                        </a:lnSpc>
                        <a:spcBef>
                          <a:spcPts val="0"/>
                        </a:spcBef>
                        <a:spcAft>
                          <a:spcPts val="0"/>
                        </a:spcAft>
                      </a:pPr>
                      <a:r>
                        <a:rPr lang="en-US" sz="1000" dirty="0">
                          <a:effectLst/>
                        </a:rPr>
                        <a:t>Income</a:t>
                      </a:r>
                    </a:p>
                    <a:p>
                      <a:pPr marL="0" marR="0">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June 2016</a:t>
                      </a:r>
                    </a:p>
                    <a:p>
                      <a:pPr marL="0" marR="0">
                        <a:lnSpc>
                          <a:spcPct val="107000"/>
                        </a:lnSpc>
                        <a:spcBef>
                          <a:spcPts val="0"/>
                        </a:spcBef>
                        <a:spcAft>
                          <a:spcPts val="0"/>
                        </a:spcAft>
                      </a:pPr>
                      <a:r>
                        <a:rPr lang="en-US" sz="1000" dirty="0">
                          <a:effectLst/>
                        </a:rPr>
                        <a:t>Per month present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June 33% occupancy</a:t>
                      </a:r>
                    </a:p>
                    <a:p>
                      <a:pPr marL="0" marR="0">
                        <a:lnSpc>
                          <a:spcPct val="107000"/>
                        </a:lnSpc>
                        <a:spcBef>
                          <a:spcPts val="0"/>
                        </a:spcBef>
                        <a:spcAft>
                          <a:spcPts val="0"/>
                        </a:spcAft>
                      </a:pPr>
                      <a:r>
                        <a:rPr lang="en-US" sz="1000">
                          <a:effectLst/>
                        </a:rPr>
                        <a:t>Per year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December 2016  50% occupancy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Annual income 50% occupancy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March 2017 75% occupancy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Annual income 66% occupancy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June 2017</a:t>
                      </a:r>
                    </a:p>
                    <a:p>
                      <a:pPr marL="0" marR="0">
                        <a:lnSpc>
                          <a:spcPct val="107000"/>
                        </a:lnSpc>
                        <a:spcBef>
                          <a:spcPts val="0"/>
                        </a:spcBef>
                        <a:spcAft>
                          <a:spcPts val="0"/>
                        </a:spcAft>
                      </a:pPr>
                      <a:r>
                        <a:rPr lang="en-US" sz="1000">
                          <a:effectLst/>
                        </a:rPr>
                        <a:t>Income 85%</a:t>
                      </a:r>
                    </a:p>
                    <a:p>
                      <a:pPr marL="0" marR="0">
                        <a:lnSpc>
                          <a:spcPct val="107000"/>
                        </a:lnSpc>
                        <a:spcBef>
                          <a:spcPts val="0"/>
                        </a:spcBef>
                        <a:spcAft>
                          <a:spcPts val="0"/>
                        </a:spcAft>
                      </a:pPr>
                      <a:r>
                        <a:rPr lang="en-US" sz="1000">
                          <a:effectLst/>
                        </a:rPr>
                        <a:t>occupancy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Annual income 85% occupancy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3891890748"/>
                  </a:ext>
                </a:extLst>
              </a:tr>
              <a:tr h="119632">
                <a:tc>
                  <a:txBody>
                    <a:bodyPr/>
                    <a:lstStyle/>
                    <a:p>
                      <a:pPr marL="0" marR="0">
                        <a:lnSpc>
                          <a:spcPct val="107000"/>
                        </a:lnSpc>
                        <a:spcBef>
                          <a:spcPts val="0"/>
                        </a:spcBef>
                        <a:spcAft>
                          <a:spcPts val="0"/>
                        </a:spcAft>
                      </a:pPr>
                      <a:r>
                        <a:rPr lang="en-US" sz="1000">
                          <a:effectLst/>
                        </a:rPr>
                        <a:t>Rent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$ 6,062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$ 72,743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$ 9,250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$ 111,000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$ 12,210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$ 146,520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$ 15,725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$ 188,700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1542463598"/>
                  </a:ext>
                </a:extLst>
              </a:tr>
              <a:tr h="119632">
                <a:tc>
                  <a:txBody>
                    <a:bodyPr/>
                    <a:lstStyle/>
                    <a:p>
                      <a:pPr marL="0" marR="0">
                        <a:lnSpc>
                          <a:spcPct val="107000"/>
                        </a:lnSpc>
                        <a:spcBef>
                          <a:spcPts val="0"/>
                        </a:spcBef>
                        <a:spcAft>
                          <a:spcPts val="0"/>
                        </a:spcAft>
                      </a:pPr>
                      <a:r>
                        <a:rPr lang="en-US" sz="1000">
                          <a:effectLst/>
                        </a:rPr>
                        <a:t>Common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$ 2,500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30,000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3,500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42,000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4,600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55,200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3109134452"/>
                  </a:ext>
                </a:extLst>
              </a:tr>
              <a:tr h="119632">
                <a:tc>
                  <a:txBody>
                    <a:bodyPr/>
                    <a:lstStyle/>
                    <a:p>
                      <a:pPr marL="0" marR="0">
                        <a:lnSpc>
                          <a:spcPct val="107000"/>
                        </a:lnSpc>
                        <a:spcBef>
                          <a:spcPts val="0"/>
                        </a:spcBef>
                        <a:spcAft>
                          <a:spcPts val="0"/>
                        </a:spcAft>
                      </a:pPr>
                      <a:r>
                        <a:rPr lang="en-US" sz="1000">
                          <a:effectLst/>
                        </a:rPr>
                        <a:t>Utilities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$ 1,450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17,400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2,500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30,000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   2,900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34,800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2601606553"/>
                  </a:ext>
                </a:extLst>
              </a:tr>
              <a:tr h="119632">
                <a:tc>
                  <a:txBody>
                    <a:bodyPr/>
                    <a:lstStyle/>
                    <a:p>
                      <a:pPr marL="0" marR="0">
                        <a:lnSpc>
                          <a:spcPct val="107000"/>
                        </a:lnSpc>
                        <a:spcBef>
                          <a:spcPts val="0"/>
                        </a:spcBef>
                        <a:spcAft>
                          <a:spcPts val="0"/>
                        </a:spcAft>
                      </a:pPr>
                      <a:r>
                        <a:rPr lang="en-US" sz="1000" dirty="0">
                          <a:effectLst/>
                        </a:rPr>
                        <a:t>Total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$ 72,743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$ 158,400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$ 218,520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$ 278,700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262009399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928928404"/>
              </p:ext>
            </p:extLst>
          </p:nvPr>
        </p:nvGraphicFramePr>
        <p:xfrm>
          <a:off x="327002" y="2605459"/>
          <a:ext cx="7754287" cy="2947135"/>
        </p:xfrm>
        <a:graphic>
          <a:graphicData uri="http://schemas.openxmlformats.org/drawingml/2006/table">
            <a:tbl>
              <a:tblPr firstRow="1" firstCol="1" bandRow="1">
                <a:tableStyleId>{5C22544A-7EE6-4342-B048-85BDC9FD1C3A}</a:tableStyleId>
              </a:tblPr>
              <a:tblGrid>
                <a:gridCol w="861055">
                  <a:extLst>
                    <a:ext uri="{9D8B030D-6E8A-4147-A177-3AD203B41FA5}">
                      <a16:colId xmlns:a16="http://schemas.microsoft.com/office/drawing/2014/main" val="2460247574"/>
                    </a:ext>
                  </a:extLst>
                </a:gridCol>
                <a:gridCol w="861654">
                  <a:extLst>
                    <a:ext uri="{9D8B030D-6E8A-4147-A177-3AD203B41FA5}">
                      <a16:colId xmlns:a16="http://schemas.microsoft.com/office/drawing/2014/main" val="3706898959"/>
                    </a:ext>
                  </a:extLst>
                </a:gridCol>
                <a:gridCol w="861654">
                  <a:extLst>
                    <a:ext uri="{9D8B030D-6E8A-4147-A177-3AD203B41FA5}">
                      <a16:colId xmlns:a16="http://schemas.microsoft.com/office/drawing/2014/main" val="1810779864"/>
                    </a:ext>
                  </a:extLst>
                </a:gridCol>
                <a:gridCol w="861654">
                  <a:extLst>
                    <a:ext uri="{9D8B030D-6E8A-4147-A177-3AD203B41FA5}">
                      <a16:colId xmlns:a16="http://schemas.microsoft.com/office/drawing/2014/main" val="812693383"/>
                    </a:ext>
                  </a:extLst>
                </a:gridCol>
                <a:gridCol w="861654">
                  <a:extLst>
                    <a:ext uri="{9D8B030D-6E8A-4147-A177-3AD203B41FA5}">
                      <a16:colId xmlns:a16="http://schemas.microsoft.com/office/drawing/2014/main" val="1878601779"/>
                    </a:ext>
                  </a:extLst>
                </a:gridCol>
                <a:gridCol w="861654">
                  <a:extLst>
                    <a:ext uri="{9D8B030D-6E8A-4147-A177-3AD203B41FA5}">
                      <a16:colId xmlns:a16="http://schemas.microsoft.com/office/drawing/2014/main" val="1839624173"/>
                    </a:ext>
                  </a:extLst>
                </a:gridCol>
                <a:gridCol w="861654">
                  <a:extLst>
                    <a:ext uri="{9D8B030D-6E8A-4147-A177-3AD203B41FA5}">
                      <a16:colId xmlns:a16="http://schemas.microsoft.com/office/drawing/2014/main" val="3906640425"/>
                    </a:ext>
                  </a:extLst>
                </a:gridCol>
                <a:gridCol w="861654">
                  <a:extLst>
                    <a:ext uri="{9D8B030D-6E8A-4147-A177-3AD203B41FA5}">
                      <a16:colId xmlns:a16="http://schemas.microsoft.com/office/drawing/2014/main" val="4028966450"/>
                    </a:ext>
                  </a:extLst>
                </a:gridCol>
                <a:gridCol w="861654">
                  <a:extLst>
                    <a:ext uri="{9D8B030D-6E8A-4147-A177-3AD203B41FA5}">
                      <a16:colId xmlns:a16="http://schemas.microsoft.com/office/drawing/2014/main" val="2597356990"/>
                    </a:ext>
                  </a:extLst>
                </a:gridCol>
              </a:tblGrid>
              <a:tr h="495159">
                <a:tc>
                  <a:txBody>
                    <a:bodyPr/>
                    <a:lstStyle/>
                    <a:p>
                      <a:pPr marL="0" marR="0">
                        <a:lnSpc>
                          <a:spcPct val="107000"/>
                        </a:lnSpc>
                        <a:spcBef>
                          <a:spcPts val="0"/>
                        </a:spcBef>
                        <a:spcAft>
                          <a:spcPts val="0"/>
                        </a:spcAft>
                      </a:pPr>
                      <a:r>
                        <a:rPr lang="en-US" sz="1000" dirty="0">
                          <a:effectLst/>
                        </a:rPr>
                        <a:t>Advertisement</a:t>
                      </a:r>
                    </a:p>
                    <a:p>
                      <a:pPr marL="0" marR="0">
                        <a:lnSpc>
                          <a:spcPct val="107000"/>
                        </a:lnSpc>
                        <a:spcBef>
                          <a:spcPts val="0"/>
                        </a:spcBef>
                        <a:spcAft>
                          <a:spcPts val="0"/>
                        </a:spcAft>
                      </a:pPr>
                      <a:r>
                        <a:rPr lang="en-US" sz="1000" dirty="0" err="1">
                          <a:effectLst/>
                        </a:rPr>
                        <a:t>Managemnt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1,440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p>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1,500</a:t>
                      </a:r>
                    </a:p>
                    <a:p>
                      <a:pPr marL="0" marR="0">
                        <a:lnSpc>
                          <a:spcPct val="107000"/>
                        </a:lnSpc>
                        <a:spcBef>
                          <a:spcPts val="0"/>
                        </a:spcBef>
                        <a:spcAft>
                          <a:spcPts val="0"/>
                        </a:spcAft>
                      </a:pPr>
                      <a:r>
                        <a:rPr lang="en-US" sz="1000" dirty="0">
                          <a:effectLst/>
                        </a:rPr>
                        <a:t>6,000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1,500</a:t>
                      </a:r>
                    </a:p>
                    <a:p>
                      <a:pPr marL="0" marR="0">
                        <a:lnSpc>
                          <a:spcPct val="107000"/>
                        </a:lnSpc>
                        <a:spcBef>
                          <a:spcPts val="0"/>
                        </a:spcBef>
                        <a:spcAft>
                          <a:spcPts val="0"/>
                        </a:spcAft>
                      </a:pPr>
                      <a:r>
                        <a:rPr lang="en-US" sz="1000">
                          <a:effectLst/>
                        </a:rPr>
                        <a:t>12,000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1,500</a:t>
                      </a:r>
                    </a:p>
                    <a:p>
                      <a:pPr marL="0" marR="0">
                        <a:lnSpc>
                          <a:spcPct val="107000"/>
                        </a:lnSpc>
                        <a:spcBef>
                          <a:spcPts val="0"/>
                        </a:spcBef>
                        <a:spcAft>
                          <a:spcPts val="0"/>
                        </a:spcAft>
                      </a:pPr>
                      <a:r>
                        <a:rPr lang="en-US" sz="1000">
                          <a:effectLst/>
                        </a:rPr>
                        <a:t>12,000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918172192"/>
                  </a:ext>
                </a:extLst>
              </a:tr>
              <a:tr h="498986">
                <a:tc>
                  <a:txBody>
                    <a:bodyPr/>
                    <a:lstStyle/>
                    <a:p>
                      <a:pPr marL="0" marR="0">
                        <a:lnSpc>
                          <a:spcPct val="107000"/>
                        </a:lnSpc>
                        <a:spcBef>
                          <a:spcPts val="0"/>
                        </a:spcBef>
                        <a:spcAft>
                          <a:spcPts val="0"/>
                        </a:spcAft>
                      </a:pPr>
                      <a:r>
                        <a:rPr lang="en-US" sz="1000">
                          <a:effectLst/>
                        </a:rPr>
                        <a:t>Insurance</a:t>
                      </a:r>
                    </a:p>
                    <a:p>
                      <a:pPr marL="0" marR="0">
                        <a:lnSpc>
                          <a:spcPct val="107000"/>
                        </a:lnSpc>
                        <a:spcBef>
                          <a:spcPts val="0"/>
                        </a:spcBef>
                        <a:spcAft>
                          <a:spcPts val="0"/>
                        </a:spcAft>
                      </a:pPr>
                      <a:r>
                        <a:rPr lang="en-US" sz="1000">
                          <a:effectLst/>
                        </a:rPr>
                        <a:t>Flood</a:t>
                      </a:r>
                    </a:p>
                    <a:p>
                      <a:pPr marL="0" marR="0">
                        <a:lnSpc>
                          <a:spcPct val="107000"/>
                        </a:lnSpc>
                        <a:spcBef>
                          <a:spcPts val="0"/>
                        </a:spcBef>
                        <a:spcAft>
                          <a:spcPts val="0"/>
                        </a:spcAft>
                      </a:pPr>
                      <a:r>
                        <a:rPr lang="en-US" sz="1000">
                          <a:effectLst/>
                        </a:rPr>
                        <a:t>Liability</a:t>
                      </a:r>
                    </a:p>
                    <a:p>
                      <a:pPr marL="0" marR="0">
                        <a:lnSpc>
                          <a:spcPct val="107000"/>
                        </a:lnSpc>
                        <a:spcBef>
                          <a:spcPts val="0"/>
                        </a:spcBef>
                        <a:spcAft>
                          <a:spcPts val="0"/>
                        </a:spcAft>
                      </a:pPr>
                      <a:r>
                        <a:rPr lang="en-US" sz="1000">
                          <a:effectLst/>
                        </a:rPr>
                        <a:t>Property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p>
                    <a:p>
                      <a:pPr marL="0" marR="0">
                        <a:lnSpc>
                          <a:spcPct val="107000"/>
                        </a:lnSpc>
                        <a:spcBef>
                          <a:spcPts val="0"/>
                        </a:spcBef>
                        <a:spcAft>
                          <a:spcPts val="0"/>
                        </a:spcAft>
                      </a:pPr>
                      <a:r>
                        <a:rPr lang="en-US" sz="1000">
                          <a:effectLst/>
                        </a:rPr>
                        <a:t>$    100</a:t>
                      </a:r>
                    </a:p>
                    <a:p>
                      <a:pPr marL="0" marR="0">
                        <a:lnSpc>
                          <a:spcPct val="107000"/>
                        </a:lnSpc>
                        <a:spcBef>
                          <a:spcPts val="0"/>
                        </a:spcBef>
                        <a:spcAft>
                          <a:spcPts val="0"/>
                        </a:spcAft>
                      </a:pPr>
                      <a:r>
                        <a:rPr lang="en-US" sz="1000">
                          <a:effectLst/>
                        </a:rPr>
                        <a:t>$    125</a:t>
                      </a:r>
                    </a:p>
                    <a:p>
                      <a:pPr marL="0" marR="0">
                        <a:lnSpc>
                          <a:spcPct val="107000"/>
                        </a:lnSpc>
                        <a:spcBef>
                          <a:spcPts val="0"/>
                        </a:spcBef>
                        <a:spcAft>
                          <a:spcPts val="0"/>
                        </a:spcAft>
                      </a:pPr>
                      <a:r>
                        <a:rPr lang="en-US" sz="1000">
                          <a:effectLst/>
                        </a:rPr>
                        <a:t>$    325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p>
                    <a:p>
                      <a:pPr marL="0" marR="0">
                        <a:lnSpc>
                          <a:spcPct val="107000"/>
                        </a:lnSpc>
                        <a:spcBef>
                          <a:spcPts val="0"/>
                        </a:spcBef>
                        <a:spcAft>
                          <a:spcPts val="0"/>
                        </a:spcAft>
                      </a:pPr>
                      <a:r>
                        <a:rPr lang="en-US" sz="1000">
                          <a:effectLst/>
                        </a:rPr>
                        <a:t>$   1,200</a:t>
                      </a:r>
                    </a:p>
                    <a:p>
                      <a:pPr marL="0" marR="0">
                        <a:lnSpc>
                          <a:spcPct val="107000"/>
                        </a:lnSpc>
                        <a:spcBef>
                          <a:spcPts val="0"/>
                        </a:spcBef>
                        <a:spcAft>
                          <a:spcPts val="0"/>
                        </a:spcAft>
                      </a:pPr>
                      <a:r>
                        <a:rPr lang="en-US" sz="1000">
                          <a:effectLst/>
                        </a:rPr>
                        <a:t>$   1,500</a:t>
                      </a:r>
                    </a:p>
                    <a:p>
                      <a:pPr marL="0" marR="0">
                        <a:lnSpc>
                          <a:spcPct val="107000"/>
                        </a:lnSpc>
                        <a:spcBef>
                          <a:spcPts val="0"/>
                        </a:spcBef>
                        <a:spcAft>
                          <a:spcPts val="0"/>
                        </a:spcAft>
                      </a:pPr>
                      <a:r>
                        <a:rPr lang="en-US" sz="1000">
                          <a:effectLst/>
                        </a:rPr>
                        <a:t>$   3,900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000" dirty="0">
                          <a:effectLst/>
                        </a:rPr>
                        <a:t>1,200</a:t>
                      </a:r>
                    </a:p>
                    <a:p>
                      <a:pPr marL="0" marR="0">
                        <a:lnSpc>
                          <a:spcPct val="107000"/>
                        </a:lnSpc>
                        <a:spcBef>
                          <a:spcPts val="0"/>
                        </a:spcBef>
                        <a:spcAft>
                          <a:spcPts val="0"/>
                        </a:spcAft>
                      </a:pPr>
                      <a:r>
                        <a:rPr lang="en-US" sz="1000" dirty="0">
                          <a:effectLst/>
                        </a:rPr>
                        <a:t>1,500</a:t>
                      </a:r>
                    </a:p>
                    <a:p>
                      <a:pPr marL="0" marR="0">
                        <a:lnSpc>
                          <a:spcPct val="107000"/>
                        </a:lnSpc>
                        <a:spcBef>
                          <a:spcPts val="0"/>
                        </a:spcBef>
                        <a:spcAft>
                          <a:spcPts val="0"/>
                        </a:spcAft>
                      </a:pPr>
                      <a:r>
                        <a:rPr lang="en-US" sz="1000" dirty="0">
                          <a:effectLst/>
                        </a:rPr>
                        <a:t>3,900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p>
                    <a:p>
                      <a:pPr marL="0" marR="0">
                        <a:lnSpc>
                          <a:spcPct val="107000"/>
                        </a:lnSpc>
                        <a:spcBef>
                          <a:spcPts val="0"/>
                        </a:spcBef>
                        <a:spcAft>
                          <a:spcPts val="0"/>
                        </a:spcAft>
                      </a:pPr>
                      <a:r>
                        <a:rPr lang="en-US" sz="1000">
                          <a:effectLst/>
                        </a:rPr>
                        <a:t>1,200</a:t>
                      </a:r>
                    </a:p>
                    <a:p>
                      <a:pPr marL="0" marR="0">
                        <a:lnSpc>
                          <a:spcPct val="107000"/>
                        </a:lnSpc>
                        <a:spcBef>
                          <a:spcPts val="0"/>
                        </a:spcBef>
                        <a:spcAft>
                          <a:spcPts val="0"/>
                        </a:spcAft>
                      </a:pPr>
                      <a:r>
                        <a:rPr lang="en-US" sz="1000">
                          <a:effectLst/>
                        </a:rPr>
                        <a:t>1,500</a:t>
                      </a:r>
                    </a:p>
                    <a:p>
                      <a:pPr marL="0" marR="0">
                        <a:lnSpc>
                          <a:spcPct val="107000"/>
                        </a:lnSpc>
                        <a:spcBef>
                          <a:spcPts val="0"/>
                        </a:spcBef>
                        <a:spcAft>
                          <a:spcPts val="0"/>
                        </a:spcAft>
                      </a:pPr>
                      <a:r>
                        <a:rPr lang="en-US" sz="1000">
                          <a:effectLst/>
                        </a:rPr>
                        <a:t>3,900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p>
                    <a:p>
                      <a:pPr marL="0" marR="0">
                        <a:lnSpc>
                          <a:spcPct val="107000"/>
                        </a:lnSpc>
                        <a:spcBef>
                          <a:spcPts val="0"/>
                        </a:spcBef>
                        <a:spcAft>
                          <a:spcPts val="0"/>
                        </a:spcAft>
                      </a:pPr>
                      <a:r>
                        <a:rPr lang="en-US" sz="1000">
                          <a:effectLst/>
                        </a:rPr>
                        <a:t>1,200</a:t>
                      </a:r>
                    </a:p>
                    <a:p>
                      <a:pPr marL="0" marR="0">
                        <a:lnSpc>
                          <a:spcPct val="107000"/>
                        </a:lnSpc>
                        <a:spcBef>
                          <a:spcPts val="0"/>
                        </a:spcBef>
                        <a:spcAft>
                          <a:spcPts val="0"/>
                        </a:spcAft>
                      </a:pPr>
                      <a:r>
                        <a:rPr lang="en-US" sz="1000">
                          <a:effectLst/>
                        </a:rPr>
                        <a:t>1,500</a:t>
                      </a:r>
                    </a:p>
                    <a:p>
                      <a:pPr marL="0" marR="0">
                        <a:lnSpc>
                          <a:spcPct val="107000"/>
                        </a:lnSpc>
                        <a:spcBef>
                          <a:spcPts val="0"/>
                        </a:spcBef>
                        <a:spcAft>
                          <a:spcPts val="0"/>
                        </a:spcAft>
                      </a:pPr>
                      <a:r>
                        <a:rPr lang="en-US" sz="1000">
                          <a:effectLst/>
                        </a:rPr>
                        <a:t>3,900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2467045249"/>
                  </a:ext>
                </a:extLst>
              </a:tr>
              <a:tr h="247580">
                <a:tc>
                  <a:txBody>
                    <a:bodyPr/>
                    <a:lstStyle/>
                    <a:p>
                      <a:pPr marL="0" marR="0">
                        <a:lnSpc>
                          <a:spcPct val="107000"/>
                        </a:lnSpc>
                        <a:spcBef>
                          <a:spcPts val="0"/>
                        </a:spcBef>
                        <a:spcAft>
                          <a:spcPts val="0"/>
                        </a:spcAft>
                      </a:pPr>
                      <a:r>
                        <a:rPr lang="en-US" sz="1000">
                          <a:effectLst/>
                        </a:rPr>
                        <a:t>Janitor Serv</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950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$ 11,400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12,000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12,000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12,000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2211821000"/>
                  </a:ext>
                </a:extLst>
              </a:tr>
              <a:tr h="249493">
                <a:tc>
                  <a:txBody>
                    <a:bodyPr/>
                    <a:lstStyle/>
                    <a:p>
                      <a:pPr marL="0" marR="0">
                        <a:lnSpc>
                          <a:spcPct val="107000"/>
                        </a:lnSpc>
                        <a:spcBef>
                          <a:spcPts val="0"/>
                        </a:spcBef>
                        <a:spcAft>
                          <a:spcPts val="0"/>
                        </a:spcAft>
                      </a:pPr>
                      <a:r>
                        <a:rPr lang="en-US" sz="1000">
                          <a:effectLst/>
                        </a:rPr>
                        <a:t>Ground Maint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1,200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1,200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1,200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1,200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2985344837"/>
                  </a:ext>
                </a:extLst>
              </a:tr>
              <a:tr h="247580">
                <a:tc>
                  <a:txBody>
                    <a:bodyPr/>
                    <a:lstStyle/>
                    <a:p>
                      <a:pPr marL="0" marR="0">
                        <a:lnSpc>
                          <a:spcPct val="107000"/>
                        </a:lnSpc>
                        <a:spcBef>
                          <a:spcPts val="0"/>
                        </a:spcBef>
                        <a:spcAft>
                          <a:spcPts val="0"/>
                        </a:spcAft>
                      </a:pPr>
                      <a:r>
                        <a:rPr lang="en-US" sz="1000">
                          <a:effectLst/>
                        </a:rPr>
                        <a:t>Pest Control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58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700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1,000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1,000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1,000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1037262505"/>
                  </a:ext>
                </a:extLst>
              </a:tr>
              <a:tr h="249493">
                <a:tc>
                  <a:txBody>
                    <a:bodyPr/>
                    <a:lstStyle/>
                    <a:p>
                      <a:pPr marL="0" marR="0">
                        <a:lnSpc>
                          <a:spcPct val="107000"/>
                        </a:lnSpc>
                        <a:spcBef>
                          <a:spcPts val="0"/>
                        </a:spcBef>
                        <a:spcAft>
                          <a:spcPts val="0"/>
                        </a:spcAft>
                      </a:pPr>
                      <a:r>
                        <a:rPr lang="en-US" sz="1000">
                          <a:effectLst/>
                        </a:rPr>
                        <a:t>Operating Sup</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200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2,400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3,000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3,000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3,000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2649890529"/>
                  </a:ext>
                </a:extLst>
              </a:tr>
              <a:tr h="124747">
                <a:tc>
                  <a:txBody>
                    <a:bodyPr/>
                    <a:lstStyle/>
                    <a:p>
                      <a:pPr marL="0" marR="0">
                        <a:lnSpc>
                          <a:spcPct val="107000"/>
                        </a:lnSpc>
                        <a:spcBef>
                          <a:spcPts val="0"/>
                        </a:spcBef>
                        <a:spcAft>
                          <a:spcPts val="0"/>
                        </a:spcAft>
                      </a:pPr>
                      <a:r>
                        <a:rPr lang="en-US" sz="1000">
                          <a:effectLst/>
                        </a:rPr>
                        <a:t>R.E.Taxes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967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$ 11,600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11,600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11,600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11,600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1353069908"/>
                  </a:ext>
                </a:extLst>
              </a:tr>
              <a:tr h="124747">
                <a:tc>
                  <a:txBody>
                    <a:bodyPr/>
                    <a:lstStyle/>
                    <a:p>
                      <a:pPr marL="0" marR="0">
                        <a:lnSpc>
                          <a:spcPct val="107000"/>
                        </a:lnSpc>
                        <a:spcBef>
                          <a:spcPts val="0"/>
                        </a:spcBef>
                        <a:spcAft>
                          <a:spcPts val="0"/>
                        </a:spcAft>
                      </a:pPr>
                      <a:r>
                        <a:rPr lang="en-US" sz="1000">
                          <a:effectLst/>
                        </a:rPr>
                        <a:t>Repairs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450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5,400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  5,400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5.400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6,000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4080573641"/>
                  </a:ext>
                </a:extLst>
              </a:tr>
              <a:tr h="124747">
                <a:tc>
                  <a:txBody>
                    <a:bodyPr/>
                    <a:lstStyle/>
                    <a:p>
                      <a:pPr marL="0" marR="0">
                        <a:lnSpc>
                          <a:spcPct val="107000"/>
                        </a:lnSpc>
                        <a:spcBef>
                          <a:spcPts val="0"/>
                        </a:spcBef>
                        <a:spcAft>
                          <a:spcPts val="0"/>
                        </a:spcAft>
                      </a:pPr>
                      <a:r>
                        <a:rPr lang="en-US" sz="1000">
                          <a:effectLst/>
                        </a:rPr>
                        <a:t>Utilities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$ 21,000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21,000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21,000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24,000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2197061583"/>
                  </a:ext>
                </a:extLst>
              </a:tr>
              <a:tr h="124747">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$ 61,740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69,300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77,300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78,900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105049829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665686193"/>
              </p:ext>
            </p:extLst>
          </p:nvPr>
        </p:nvGraphicFramePr>
        <p:xfrm>
          <a:off x="300495" y="5821754"/>
          <a:ext cx="7754295" cy="815340"/>
        </p:xfrm>
        <a:graphic>
          <a:graphicData uri="http://schemas.openxmlformats.org/drawingml/2006/table">
            <a:tbl>
              <a:tblPr firstRow="1" firstCol="1" bandRow="1">
                <a:tableStyleId>{5C22544A-7EE6-4342-B048-85BDC9FD1C3A}</a:tableStyleId>
              </a:tblPr>
              <a:tblGrid>
                <a:gridCol w="861055">
                  <a:extLst>
                    <a:ext uri="{9D8B030D-6E8A-4147-A177-3AD203B41FA5}">
                      <a16:colId xmlns:a16="http://schemas.microsoft.com/office/drawing/2014/main" val="1120506660"/>
                    </a:ext>
                  </a:extLst>
                </a:gridCol>
                <a:gridCol w="861655">
                  <a:extLst>
                    <a:ext uri="{9D8B030D-6E8A-4147-A177-3AD203B41FA5}">
                      <a16:colId xmlns:a16="http://schemas.microsoft.com/office/drawing/2014/main" val="1411453145"/>
                    </a:ext>
                  </a:extLst>
                </a:gridCol>
                <a:gridCol w="861655">
                  <a:extLst>
                    <a:ext uri="{9D8B030D-6E8A-4147-A177-3AD203B41FA5}">
                      <a16:colId xmlns:a16="http://schemas.microsoft.com/office/drawing/2014/main" val="2233412920"/>
                    </a:ext>
                  </a:extLst>
                </a:gridCol>
                <a:gridCol w="861655">
                  <a:extLst>
                    <a:ext uri="{9D8B030D-6E8A-4147-A177-3AD203B41FA5}">
                      <a16:colId xmlns:a16="http://schemas.microsoft.com/office/drawing/2014/main" val="4230735315"/>
                    </a:ext>
                  </a:extLst>
                </a:gridCol>
                <a:gridCol w="861655">
                  <a:extLst>
                    <a:ext uri="{9D8B030D-6E8A-4147-A177-3AD203B41FA5}">
                      <a16:colId xmlns:a16="http://schemas.microsoft.com/office/drawing/2014/main" val="232198096"/>
                    </a:ext>
                  </a:extLst>
                </a:gridCol>
                <a:gridCol w="861655">
                  <a:extLst>
                    <a:ext uri="{9D8B030D-6E8A-4147-A177-3AD203B41FA5}">
                      <a16:colId xmlns:a16="http://schemas.microsoft.com/office/drawing/2014/main" val="3865599794"/>
                    </a:ext>
                  </a:extLst>
                </a:gridCol>
                <a:gridCol w="861655">
                  <a:extLst>
                    <a:ext uri="{9D8B030D-6E8A-4147-A177-3AD203B41FA5}">
                      <a16:colId xmlns:a16="http://schemas.microsoft.com/office/drawing/2014/main" val="1878723754"/>
                    </a:ext>
                  </a:extLst>
                </a:gridCol>
                <a:gridCol w="861655">
                  <a:extLst>
                    <a:ext uri="{9D8B030D-6E8A-4147-A177-3AD203B41FA5}">
                      <a16:colId xmlns:a16="http://schemas.microsoft.com/office/drawing/2014/main" val="3679770947"/>
                    </a:ext>
                  </a:extLst>
                </a:gridCol>
                <a:gridCol w="861655">
                  <a:extLst>
                    <a:ext uri="{9D8B030D-6E8A-4147-A177-3AD203B41FA5}">
                      <a16:colId xmlns:a16="http://schemas.microsoft.com/office/drawing/2014/main" val="3752284478"/>
                    </a:ext>
                  </a:extLst>
                </a:gridCol>
              </a:tblGrid>
              <a:tr h="110509">
                <a:tc>
                  <a:txBody>
                    <a:bodyPr/>
                    <a:lstStyle/>
                    <a:p>
                      <a:pPr marL="0" marR="0">
                        <a:lnSpc>
                          <a:spcPct val="107000"/>
                        </a:lnSpc>
                        <a:spcBef>
                          <a:spcPts val="0"/>
                        </a:spcBef>
                        <a:spcAft>
                          <a:spcPts val="0"/>
                        </a:spcAft>
                      </a:pPr>
                      <a:r>
                        <a:rPr lang="en-US" sz="1000">
                          <a:effectLst/>
                        </a:rPr>
                        <a:t>Income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72,743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158.400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218,500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278,700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2573685969"/>
                  </a:ext>
                </a:extLst>
              </a:tr>
              <a:tr h="110509">
                <a:tc>
                  <a:txBody>
                    <a:bodyPr/>
                    <a:lstStyle/>
                    <a:p>
                      <a:pPr marL="0" marR="0">
                        <a:lnSpc>
                          <a:spcPct val="107000"/>
                        </a:lnSpc>
                        <a:spcBef>
                          <a:spcPts val="0"/>
                        </a:spcBef>
                        <a:spcAft>
                          <a:spcPts val="0"/>
                        </a:spcAft>
                      </a:pPr>
                      <a:r>
                        <a:rPr lang="en-US" sz="1000">
                          <a:effectLst/>
                        </a:rPr>
                        <a:t>Expense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($ 61,740)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(69,300)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(77,300)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(78,900)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3756996033"/>
                  </a:ext>
                </a:extLst>
              </a:tr>
              <a:tr h="110509">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1541174946"/>
                  </a:ext>
                </a:extLst>
              </a:tr>
              <a:tr h="221018">
                <a:tc>
                  <a:txBody>
                    <a:bodyPr/>
                    <a:lstStyle/>
                    <a:p>
                      <a:pPr marL="0" marR="0">
                        <a:lnSpc>
                          <a:spcPct val="107000"/>
                        </a:lnSpc>
                        <a:spcBef>
                          <a:spcPts val="0"/>
                        </a:spcBef>
                        <a:spcAft>
                          <a:spcPts val="0"/>
                        </a:spcAft>
                      </a:pPr>
                      <a:r>
                        <a:rPr lang="en-US" sz="1000">
                          <a:effectLst/>
                        </a:rPr>
                        <a:t>Net Income before DS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11,003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$ 89.100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141,200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tc>
                  <a:txBody>
                    <a:bodyPr/>
                    <a:lstStyle/>
                    <a:p>
                      <a:pPr marL="0" marR="0">
                        <a:lnSpc>
                          <a:spcPct val="107000"/>
                        </a:lnSpc>
                        <a:spcBef>
                          <a:spcPts val="0"/>
                        </a:spcBef>
                        <a:spcAft>
                          <a:spcPts val="0"/>
                        </a:spcAft>
                      </a:pPr>
                      <a:r>
                        <a:rPr lang="en-US" sz="1000" dirty="0">
                          <a:effectLst/>
                        </a:rPr>
                        <a:t>199,800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19" marR="63019" marT="0" marB="0"/>
                </a:tc>
                <a:extLst>
                  <a:ext uri="{0D108BD9-81ED-4DB2-BD59-A6C34878D82A}">
                    <a16:rowId xmlns:a16="http://schemas.microsoft.com/office/drawing/2014/main" val="3458486279"/>
                  </a:ext>
                </a:extLst>
              </a:tr>
            </a:tbl>
          </a:graphicData>
        </a:graphic>
      </p:graphicFrame>
      <p:sp>
        <p:nvSpPr>
          <p:cNvPr id="13" name="TextBox 12"/>
          <p:cNvSpPr txBox="1"/>
          <p:nvPr/>
        </p:nvSpPr>
        <p:spPr>
          <a:xfrm>
            <a:off x="1603510" y="6610229"/>
            <a:ext cx="5910469" cy="523220"/>
          </a:xfrm>
          <a:prstGeom prst="rect">
            <a:avLst/>
          </a:prstGeom>
          <a:noFill/>
        </p:spPr>
        <p:txBody>
          <a:bodyPr wrap="square" rtlCol="0">
            <a:spAutoFit/>
          </a:bodyPr>
          <a:lstStyle/>
          <a:p>
            <a:r>
              <a:rPr lang="en-US" sz="1000" b="1" dirty="0">
                <a:latin typeface="+mj-lt"/>
              </a:rPr>
              <a:t>PROPERTY VALUE WITH NET INCOME OF $ 200,000 PER YEAR, 7% CAP RATE = $ </a:t>
            </a:r>
            <a:r>
              <a:rPr lang="en-US" sz="1000" b="1">
                <a:latin typeface="+mj-lt"/>
              </a:rPr>
              <a:t>2,850,000 </a:t>
            </a:r>
            <a:endParaRPr lang="en-US" sz="1000" b="1" dirty="0">
              <a:latin typeface="+mj-lt"/>
            </a:endParaRPr>
          </a:p>
          <a:p>
            <a:endParaRPr lang="en-US" dirty="0"/>
          </a:p>
        </p:txBody>
      </p:sp>
      <p:sp>
        <p:nvSpPr>
          <p:cNvPr id="14" name="TextBox 13"/>
          <p:cNvSpPr txBox="1"/>
          <p:nvPr/>
        </p:nvSpPr>
        <p:spPr>
          <a:xfrm>
            <a:off x="525791" y="2160753"/>
            <a:ext cx="7421217" cy="553998"/>
          </a:xfrm>
          <a:prstGeom prst="rect">
            <a:avLst/>
          </a:prstGeom>
          <a:noFill/>
        </p:spPr>
        <p:txBody>
          <a:bodyPr wrap="square" rtlCol="0">
            <a:spAutoFit/>
          </a:bodyPr>
          <a:lstStyle/>
          <a:p>
            <a:r>
              <a:rPr lang="en-US" sz="1200" dirty="0">
                <a:latin typeface="+mj-lt"/>
              </a:rPr>
              <a:t>At 100% occupancy the total monthly income will be $  27,300  and the annual income $ 327,800</a:t>
            </a:r>
          </a:p>
          <a:p>
            <a:endParaRPr lang="en-US" dirty="0"/>
          </a:p>
        </p:txBody>
      </p:sp>
      <p:sp>
        <p:nvSpPr>
          <p:cNvPr id="15" name="TextBox 14"/>
          <p:cNvSpPr txBox="1"/>
          <p:nvPr/>
        </p:nvSpPr>
        <p:spPr>
          <a:xfrm>
            <a:off x="327002" y="2381419"/>
            <a:ext cx="3657600" cy="553998"/>
          </a:xfrm>
          <a:prstGeom prst="rect">
            <a:avLst/>
          </a:prstGeom>
          <a:noFill/>
        </p:spPr>
        <p:txBody>
          <a:bodyPr wrap="square" rtlCol="0">
            <a:spAutoFit/>
          </a:bodyPr>
          <a:lstStyle/>
          <a:p>
            <a:r>
              <a:rPr lang="en-US" sz="1200" b="1" dirty="0">
                <a:latin typeface="+mj-lt"/>
              </a:rPr>
              <a:t>Expense</a:t>
            </a:r>
          </a:p>
          <a:p>
            <a:endParaRPr lang="en-US" dirty="0"/>
          </a:p>
        </p:txBody>
      </p:sp>
    </p:spTree>
    <p:extLst>
      <p:ext uri="{BB962C8B-B14F-4D97-AF65-F5344CB8AC3E}">
        <p14:creationId xmlns:p14="http://schemas.microsoft.com/office/powerpoint/2010/main" val="3742023925"/>
      </p:ext>
    </p:extLst>
  </p:cSld>
  <p:clrMapOvr>
    <a:masterClrMapping/>
  </p:clrMapOvr>
</p:sld>
</file>

<file path=ppt/theme/theme1.xml><?xml version="1.0" encoding="utf-8"?>
<a:theme xmlns:a="http://schemas.openxmlformats.org/drawingml/2006/main" name="Advantage">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4156</TotalTime>
  <Words>1190</Words>
  <Application>Microsoft Office PowerPoint</Application>
  <PresentationFormat>On-screen Show (4:3)</PresentationFormat>
  <Paragraphs>283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Century Gothic</vt:lpstr>
      <vt:lpstr>Palatino Linotype</vt:lpstr>
      <vt:lpstr>Times New Roman</vt:lpstr>
      <vt:lpstr>Wingdings</vt:lpstr>
      <vt:lpstr>Advantage</vt:lpstr>
      <vt:lpstr>CAUSEWAY OFFICE CENTER</vt:lpstr>
      <vt:lpstr>LOCATION, LOCATION, LOCATION</vt:lpstr>
      <vt:lpstr>PROPERTY DISCRIPTION</vt:lpstr>
      <vt:lpstr>SALES HISTORY</vt:lpstr>
      <vt:lpstr>OFFICE CONDITIONS</vt:lpstr>
      <vt:lpstr>FINANCING AND LEASING</vt:lpstr>
      <vt:lpstr>FUNDS REQUIRED AND USE</vt:lpstr>
      <vt:lpstr>INVESTMENT OFFER: </vt:lpstr>
      <vt:lpstr>CASH FLOW ANALYSIS</vt:lpstr>
      <vt:lpstr>STREET VIEW</vt:lpstr>
      <vt:lpstr>Interior view:</vt:lpstr>
      <vt:lpstr>OFFICE PROPERTY ASKING PRICE- Sale Trends</vt:lpstr>
      <vt:lpstr>MAP VIEW</vt:lpstr>
      <vt:lpstr>SAFE HARBOUR STATEMENT</vt:lpstr>
      <vt:lpstr>CONTACT INFORMATION</vt:lpstr>
    </vt:vector>
  </TitlesOfParts>
  <Company>UNIVERSITY OF TAMPA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CAUSWAY OFFICE CENTER</dc:title>
  <dc:creator>Milimo Hamane</dc:creator>
  <cp:lastModifiedBy>anton philipp</cp:lastModifiedBy>
  <cp:revision>48</cp:revision>
  <cp:lastPrinted>2017-01-31T19:44:17Z</cp:lastPrinted>
  <dcterms:created xsi:type="dcterms:W3CDTF">2016-07-05T17:19:16Z</dcterms:created>
  <dcterms:modified xsi:type="dcterms:W3CDTF">2017-01-31T19:44:45Z</dcterms:modified>
</cp:coreProperties>
</file>